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37" r:id="rId2"/>
    <p:sldId id="338" r:id="rId3"/>
    <p:sldId id="340" r:id="rId4"/>
    <p:sldId id="385" r:id="rId5"/>
    <p:sldId id="345" r:id="rId6"/>
    <p:sldId id="447" r:id="rId7"/>
    <p:sldId id="445" r:id="rId8"/>
    <p:sldId id="424" r:id="rId9"/>
    <p:sldId id="439" r:id="rId10"/>
    <p:sldId id="401" r:id="rId11"/>
    <p:sldId id="425" r:id="rId12"/>
    <p:sldId id="404" r:id="rId13"/>
    <p:sldId id="456" r:id="rId14"/>
    <p:sldId id="359" r:id="rId15"/>
    <p:sldId id="391" r:id="rId16"/>
    <p:sldId id="448" r:id="rId17"/>
    <p:sldId id="449" r:id="rId18"/>
    <p:sldId id="450" r:id="rId19"/>
    <p:sldId id="453" r:id="rId20"/>
    <p:sldId id="444" r:id="rId21"/>
    <p:sldId id="440" r:id="rId22"/>
  </p:sldIdLst>
  <p:sldSz cx="9144000" cy="6858000" type="screen4x3"/>
  <p:notesSz cx="6781800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ia.sampaio" initials="p" lastIdx="5" clrIdx="0"/>
  <p:cmAuthor id="1" name="Marcelina Ceolin" initials="MC" lastIdx="2" clrIdx="1"/>
  <p:cmAuthor id="2" name="marcelina.ceolin" initials="mc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4441"/>
    <a:srgbClr val="D0D8E8"/>
    <a:srgbClr val="E9EDF4"/>
    <a:srgbClr val="DBE5F1"/>
    <a:srgbClr val="FF3300"/>
    <a:srgbClr val="709ED6"/>
    <a:srgbClr val="DDDDDD"/>
    <a:srgbClr val="A13B39"/>
    <a:srgbClr val="B24340"/>
    <a:srgbClr val="93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Estilo Escuro 1 - Ênfas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4" autoAdjust="0"/>
    <p:restoredTop sz="93367" autoAdjust="0"/>
  </p:normalViewPr>
  <p:slideViewPr>
    <p:cSldViewPr snapToObjects="1">
      <p:cViewPr>
        <p:scale>
          <a:sx n="70" d="100"/>
          <a:sy n="70" d="100"/>
        </p:scale>
        <p:origin x="-1218" y="-72"/>
      </p:cViewPr>
      <p:guideLst>
        <p:guide orient="horz" pos="981"/>
        <p:guide pos="3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4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7053E0-CEEE-47B6-A41D-C2F4E05329DC}" type="doc">
      <dgm:prSet loTypeId="urn:microsoft.com/office/officeart/2005/8/layout/radial4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1EE481AC-AD8D-470A-B350-FACE1D1F5824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rPr>
            <a:t>REDES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rPr>
            <a:t>DE ATENÇÃO À SAÚDE</a:t>
          </a:r>
          <a:endParaRPr lang="pt-BR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cs typeface="Arial" pitchFamily="34" charset="0"/>
          </a:endParaRPr>
        </a:p>
      </dgm:t>
    </dgm:pt>
    <dgm:pt modelId="{8344961E-0CA1-42AF-B172-4AA7E7DE40F8}" type="parTrans" cxnId="{F844D078-48AB-4CA4-9EF8-0E3B10BAA275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393361DF-06AE-4A01-B762-A240C7694ACE}" type="sibTrans" cxnId="{F844D078-48AB-4CA4-9EF8-0E3B10BAA275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EE885220-B797-47C8-B43E-8D5410EA037D}">
      <dgm:prSet phldrT="[Texto]" custT="1"/>
      <dgm:spPr/>
      <dgm:t>
        <a:bodyPr/>
        <a:lstStyle/>
        <a:p>
          <a:r>
            <a:rPr lang="pt-BR" sz="1400" b="1" dirty="0" smtClean="0">
              <a:solidFill>
                <a:schemeClr val="bg1"/>
              </a:solidFill>
              <a:latin typeface="Cambria" pitchFamily="18" charset="0"/>
              <a:cs typeface="Arial" pitchFamily="34" charset="0"/>
            </a:rPr>
            <a:t>ORGANIZADAS</a:t>
          </a:r>
        </a:p>
        <a:p>
          <a:r>
            <a:rPr lang="pt-BR" sz="1400" b="0" dirty="0" smtClean="0">
              <a:latin typeface="Cambria" pitchFamily="18" charset="0"/>
              <a:cs typeface="Arial" pitchFamily="34" charset="0"/>
            </a:rPr>
            <a:t>por critérios de eficiência microeconômica na aplicação dos recursos.  </a:t>
          </a:r>
          <a:endParaRPr lang="pt-BR" sz="1400" b="0" dirty="0">
            <a:latin typeface="Cambria" pitchFamily="18" charset="0"/>
            <a:cs typeface="Arial" pitchFamily="34" charset="0"/>
          </a:endParaRPr>
        </a:p>
      </dgm:t>
    </dgm:pt>
    <dgm:pt modelId="{297FA9AD-E847-4D68-8D6F-21EE3044DC4B}" type="parTrans" cxnId="{4F793289-FA6D-4C9C-B380-5294AECBD527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672515C7-1C05-4591-AB06-F81C18C22460}" type="sibTrans" cxnId="{4F793289-FA6D-4C9C-B380-5294AECBD527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D26CFBE9-5C84-426C-A988-DD30D868EC45}">
      <dgm:prSet phldrT="[Texto]" custT="1"/>
      <dgm:spPr/>
      <dgm:t>
        <a:bodyPr/>
        <a:lstStyle/>
        <a:p>
          <a:r>
            <a:rPr lang="pt-BR" sz="1400" b="1" dirty="0" smtClean="0">
              <a:latin typeface="Cambria" pitchFamily="18" charset="0"/>
              <a:cs typeface="Arial" pitchFamily="34" charset="0"/>
            </a:rPr>
            <a:t>INTEGRADAS</a:t>
          </a:r>
        </a:p>
        <a:p>
          <a:r>
            <a:rPr lang="pt-BR" sz="1400" b="0" dirty="0" smtClean="0">
              <a:latin typeface="Cambria" pitchFamily="18" charset="0"/>
              <a:cs typeface="Arial" pitchFamily="34" charset="0"/>
            </a:rPr>
            <a:t>a partir da complementaridade de diferentes densidades tecnológicas;</a:t>
          </a:r>
          <a:endParaRPr lang="pt-BR" sz="1400" b="0" dirty="0">
            <a:latin typeface="Cambria" pitchFamily="18" charset="0"/>
            <a:cs typeface="Arial" pitchFamily="34" charset="0"/>
          </a:endParaRPr>
        </a:p>
      </dgm:t>
    </dgm:pt>
    <dgm:pt modelId="{B4BC3A9A-FC8C-4E8D-8B50-1155FF9822EC}" type="parTrans" cxnId="{9EA14688-2A3E-42B5-B95B-D02E9BF97706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CEB13364-91F0-49F9-BAAB-9736C5FF954F}" type="sibTrans" cxnId="{9EA14688-2A3E-42B5-B95B-D02E9BF97706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104D76BD-2355-48D8-AD0A-EB012B857DD1}">
      <dgm:prSet phldrT="[Texto]" custT="1"/>
      <dgm:spPr/>
      <dgm:t>
        <a:bodyPr/>
        <a:lstStyle/>
        <a:p>
          <a:r>
            <a:rPr lang="pt-BR" sz="1400" b="1" dirty="0" smtClean="0">
              <a:latin typeface="Cambria" pitchFamily="18" charset="0"/>
              <a:cs typeface="Arial" pitchFamily="34" charset="0"/>
            </a:rPr>
            <a:t>VOLTADAS</a:t>
          </a:r>
        </a:p>
        <a:p>
          <a:r>
            <a:rPr lang="pt-BR" sz="1400" b="0" dirty="0" smtClean="0">
              <a:latin typeface="Cambria" pitchFamily="18" charset="0"/>
              <a:cs typeface="Arial" pitchFamily="34" charset="0"/>
            </a:rPr>
            <a:t>Para as necessidades populacionais de cada espaço regional singular</a:t>
          </a:r>
          <a:endParaRPr lang="pt-BR" sz="1400" b="0" dirty="0">
            <a:latin typeface="Cambria" pitchFamily="18" charset="0"/>
            <a:cs typeface="Arial" pitchFamily="34" charset="0"/>
          </a:endParaRPr>
        </a:p>
      </dgm:t>
    </dgm:pt>
    <dgm:pt modelId="{2D04C776-E173-4ECC-8AC1-704731029FFB}" type="parTrans" cxnId="{79C9A651-E60B-4F0E-A6F3-2746058B2D3B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4D27E364-B25F-4499-A3A5-5D7F1F191F26}" type="sibTrans" cxnId="{79C9A651-E60B-4F0E-A6F3-2746058B2D3B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8380E7A5-534B-4953-97B5-392BAACBABDA}">
      <dgm:prSet phldrT="[Texto]" custT="1"/>
      <dgm:spPr/>
      <dgm:t>
        <a:bodyPr/>
        <a:lstStyle/>
        <a:p>
          <a:r>
            <a:rPr lang="pt-BR" sz="1400" b="1" dirty="0" smtClean="0">
              <a:latin typeface="Cambria" pitchFamily="18" charset="0"/>
              <a:cs typeface="Arial" pitchFamily="34" charset="0"/>
            </a:rPr>
            <a:t>CONSTRUÍDAS</a:t>
          </a:r>
        </a:p>
        <a:p>
          <a:r>
            <a:rPr lang="pt-BR" sz="1400" b="0" dirty="0" smtClean="0">
              <a:latin typeface="Cambria" pitchFamily="18" charset="0"/>
              <a:cs typeface="Arial" pitchFamily="34" charset="0"/>
            </a:rPr>
            <a:t>mediante o planejamento, a gestão e o financiamento intergovernamentais cooperativos</a:t>
          </a:r>
          <a:endParaRPr lang="pt-BR" sz="1400" b="0" dirty="0">
            <a:latin typeface="Cambria" pitchFamily="18" charset="0"/>
            <a:cs typeface="Arial" pitchFamily="34" charset="0"/>
          </a:endParaRPr>
        </a:p>
      </dgm:t>
    </dgm:pt>
    <dgm:pt modelId="{FB4DD037-1CEE-4D64-A9AE-733E302B056B}" type="parTrans" cxnId="{02A87424-97A5-494D-B813-E79164461E11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3C66F656-879E-4758-92C3-BFCDCFA77EBB}" type="sibTrans" cxnId="{02A87424-97A5-494D-B813-E79164461E11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95A2D4A3-E094-4C12-90C3-995A77522E46}">
      <dgm:prSet custT="1"/>
      <dgm:spPr/>
      <dgm:t>
        <a:bodyPr/>
        <a:lstStyle/>
        <a:p>
          <a:r>
            <a:rPr lang="pt-BR" sz="1400" b="1" dirty="0" smtClean="0">
              <a:latin typeface="Cambria" pitchFamily="18" charset="0"/>
              <a:cs typeface="Arial" pitchFamily="34" charset="0"/>
            </a:rPr>
            <a:t>OBJETIVADAS</a:t>
          </a:r>
        </a:p>
        <a:p>
          <a:r>
            <a:rPr lang="pt-BR" sz="1400" b="0" dirty="0" smtClean="0">
              <a:latin typeface="Cambria" pitchFamily="18" charset="0"/>
              <a:cs typeface="Arial" pitchFamily="34" charset="0"/>
            </a:rPr>
            <a:t>pela provisão de atenção contínua, integral, de qualidade, responsável e humanizada à saúde</a:t>
          </a:r>
          <a:endParaRPr lang="pt-BR" sz="1400" b="0" dirty="0">
            <a:latin typeface="Cambria" pitchFamily="18" charset="0"/>
            <a:cs typeface="Arial" pitchFamily="34" charset="0"/>
          </a:endParaRPr>
        </a:p>
      </dgm:t>
    </dgm:pt>
    <dgm:pt modelId="{8471E5EC-00C2-41B0-9C1F-232CC5AD1F91}" type="parTrans" cxnId="{D2A47A93-E86E-44C7-86DD-628085F32F85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29B355A7-3902-4210-B38C-88A1F768625B}" type="sibTrans" cxnId="{D2A47A93-E86E-44C7-86DD-628085F32F85}">
      <dgm:prSet/>
      <dgm:spPr/>
      <dgm:t>
        <a:bodyPr/>
        <a:lstStyle/>
        <a:p>
          <a:endParaRPr lang="pt-BR" sz="1400" b="0">
            <a:solidFill>
              <a:srgbClr val="000000"/>
            </a:solidFill>
            <a:latin typeface="Cambria" pitchFamily="18" charset="0"/>
            <a:cs typeface="Arial" pitchFamily="34" charset="0"/>
          </a:endParaRPr>
        </a:p>
      </dgm:t>
    </dgm:pt>
    <dgm:pt modelId="{C5661062-CBEC-4986-A5E7-F576CC44D378}" type="pres">
      <dgm:prSet presAssocID="{FF7053E0-CEEE-47B6-A41D-C2F4E05329D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C3FA8AE-83FC-4974-922F-DE47096E67CF}" type="pres">
      <dgm:prSet presAssocID="{1EE481AC-AD8D-470A-B350-FACE1D1F5824}" presName="centerShape" presStyleLbl="node0" presStyleIdx="0" presStyleCnt="1" custScaleX="132472" custLinFactNeighborX="-1535" custLinFactNeighborY="4226"/>
      <dgm:spPr/>
      <dgm:t>
        <a:bodyPr/>
        <a:lstStyle/>
        <a:p>
          <a:endParaRPr lang="pt-BR"/>
        </a:p>
      </dgm:t>
    </dgm:pt>
    <dgm:pt modelId="{06C6334B-A32F-40E6-A9B5-152B9567288E}" type="pres">
      <dgm:prSet presAssocID="{297FA9AD-E847-4D68-8D6F-21EE3044DC4B}" presName="parTrans" presStyleLbl="bgSibTrans2D1" presStyleIdx="0" presStyleCnt="5"/>
      <dgm:spPr/>
      <dgm:t>
        <a:bodyPr/>
        <a:lstStyle/>
        <a:p>
          <a:endParaRPr lang="pt-BR"/>
        </a:p>
      </dgm:t>
    </dgm:pt>
    <dgm:pt modelId="{BFF9F9FA-A630-415B-9171-D9D443605DCA}" type="pres">
      <dgm:prSet presAssocID="{EE885220-B797-47C8-B43E-8D5410EA037D}" presName="node" presStyleLbl="node1" presStyleIdx="0" presStyleCnt="5" custScaleX="110841" custScaleY="115094" custRadScaleRad="113529" custRadScaleInc="23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B031D2-7CCD-4DA1-BCB6-745718138E5F}" type="pres">
      <dgm:prSet presAssocID="{B4BC3A9A-FC8C-4E8D-8B50-1155FF9822EC}" presName="parTrans" presStyleLbl="bgSibTrans2D1" presStyleIdx="1" presStyleCnt="5"/>
      <dgm:spPr/>
      <dgm:t>
        <a:bodyPr/>
        <a:lstStyle/>
        <a:p>
          <a:endParaRPr lang="pt-BR"/>
        </a:p>
      </dgm:t>
    </dgm:pt>
    <dgm:pt modelId="{A10DD15C-7A7B-4EC5-9FB0-910F154D4F4D}" type="pres">
      <dgm:prSet presAssocID="{D26CFBE9-5C84-426C-A988-DD30D868EC45}" presName="node" presStyleLbl="node1" presStyleIdx="1" presStyleCnt="5" custScaleX="119606" custScaleY="102018" custRadScaleRad="126702" custRadScaleInc="-2387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F2587F-6662-4779-961B-0E8C69A1D9F8}" type="pres">
      <dgm:prSet presAssocID="{8471E5EC-00C2-41B0-9C1F-232CC5AD1F91}" presName="parTrans" presStyleLbl="bgSibTrans2D1" presStyleIdx="2" presStyleCnt="5"/>
      <dgm:spPr/>
      <dgm:t>
        <a:bodyPr/>
        <a:lstStyle/>
        <a:p>
          <a:endParaRPr lang="pt-BR"/>
        </a:p>
      </dgm:t>
    </dgm:pt>
    <dgm:pt modelId="{5754360D-BCDD-4D03-8567-4735D3FD57F9}" type="pres">
      <dgm:prSet presAssocID="{95A2D4A3-E094-4C12-90C3-995A77522E46}" presName="node" presStyleLbl="node1" presStyleIdx="2" presStyleCnt="5" custScaleX="124149" custScaleY="130186" custRadScaleRad="83551" custRadScaleInc="-286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365D77-C725-4EEC-9837-280612FEB03D}" type="pres">
      <dgm:prSet presAssocID="{FB4DD037-1CEE-4D64-A9AE-733E302B056B}" presName="parTrans" presStyleLbl="bgSibTrans2D1" presStyleIdx="3" presStyleCnt="5"/>
      <dgm:spPr/>
      <dgm:t>
        <a:bodyPr/>
        <a:lstStyle/>
        <a:p>
          <a:endParaRPr lang="pt-BR"/>
        </a:p>
      </dgm:t>
    </dgm:pt>
    <dgm:pt modelId="{36EB1D95-2110-47C1-942A-5B024CE98AC2}" type="pres">
      <dgm:prSet presAssocID="{8380E7A5-534B-4953-97B5-392BAACBABDA}" presName="node" presStyleLbl="node1" presStyleIdx="3" presStyleCnt="5" custScaleX="119607" custScaleY="119354" custRadScaleRad="119953" custRadScaleInc="1814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C4F1B10-2304-4E17-9D9B-39D2304686E6}" type="pres">
      <dgm:prSet presAssocID="{2D04C776-E173-4ECC-8AC1-704731029FFB}" presName="parTrans" presStyleLbl="bgSibTrans2D1" presStyleIdx="4" presStyleCnt="5"/>
      <dgm:spPr/>
      <dgm:t>
        <a:bodyPr/>
        <a:lstStyle/>
        <a:p>
          <a:endParaRPr lang="pt-BR"/>
        </a:p>
      </dgm:t>
    </dgm:pt>
    <dgm:pt modelId="{604DBF1B-0409-490D-AC00-ABAA20BEF642}" type="pres">
      <dgm:prSet presAssocID="{104D76BD-2355-48D8-AD0A-EB012B857DD1}" presName="node" presStyleLbl="node1" presStyleIdx="4" presStyleCnt="5" custScaleY="131111" custRadScaleRad="113193" custRadScaleInc="551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E0D1C45-834D-487B-A556-F7FA351B67F5}" type="presOf" srcId="{1EE481AC-AD8D-470A-B350-FACE1D1F5824}" destId="{1C3FA8AE-83FC-4974-922F-DE47096E67CF}" srcOrd="0" destOrd="0" presId="urn:microsoft.com/office/officeart/2005/8/layout/radial4"/>
    <dgm:cxn modelId="{50B9C07A-8D14-4924-83B2-2BC0FD7B8BFA}" type="presOf" srcId="{FF7053E0-CEEE-47B6-A41D-C2F4E05329DC}" destId="{C5661062-CBEC-4986-A5E7-F576CC44D378}" srcOrd="0" destOrd="0" presId="urn:microsoft.com/office/officeart/2005/8/layout/radial4"/>
    <dgm:cxn modelId="{6388999E-DAC8-4015-B24E-2C1BE2CF2719}" type="presOf" srcId="{FB4DD037-1CEE-4D64-A9AE-733E302B056B}" destId="{CC365D77-C725-4EEC-9837-280612FEB03D}" srcOrd="0" destOrd="0" presId="urn:microsoft.com/office/officeart/2005/8/layout/radial4"/>
    <dgm:cxn modelId="{B5DEFBA6-2484-453F-8022-167176BE0082}" type="presOf" srcId="{EE885220-B797-47C8-B43E-8D5410EA037D}" destId="{BFF9F9FA-A630-415B-9171-D9D443605DCA}" srcOrd="0" destOrd="0" presId="urn:microsoft.com/office/officeart/2005/8/layout/radial4"/>
    <dgm:cxn modelId="{D2A47A93-E86E-44C7-86DD-628085F32F85}" srcId="{1EE481AC-AD8D-470A-B350-FACE1D1F5824}" destId="{95A2D4A3-E094-4C12-90C3-995A77522E46}" srcOrd="2" destOrd="0" parTransId="{8471E5EC-00C2-41B0-9C1F-232CC5AD1F91}" sibTransId="{29B355A7-3902-4210-B38C-88A1F768625B}"/>
    <dgm:cxn modelId="{79C9A651-E60B-4F0E-A6F3-2746058B2D3B}" srcId="{1EE481AC-AD8D-470A-B350-FACE1D1F5824}" destId="{104D76BD-2355-48D8-AD0A-EB012B857DD1}" srcOrd="4" destOrd="0" parTransId="{2D04C776-E173-4ECC-8AC1-704731029FFB}" sibTransId="{4D27E364-B25F-4499-A3A5-5D7F1F191F26}"/>
    <dgm:cxn modelId="{02A87424-97A5-494D-B813-E79164461E11}" srcId="{1EE481AC-AD8D-470A-B350-FACE1D1F5824}" destId="{8380E7A5-534B-4953-97B5-392BAACBABDA}" srcOrd="3" destOrd="0" parTransId="{FB4DD037-1CEE-4D64-A9AE-733E302B056B}" sibTransId="{3C66F656-879E-4758-92C3-BFCDCFA77EBB}"/>
    <dgm:cxn modelId="{3D3B7D49-4F83-492B-B28F-4CBAD2241510}" type="presOf" srcId="{B4BC3A9A-FC8C-4E8D-8B50-1155FF9822EC}" destId="{09B031D2-7CCD-4DA1-BCB6-745718138E5F}" srcOrd="0" destOrd="0" presId="urn:microsoft.com/office/officeart/2005/8/layout/radial4"/>
    <dgm:cxn modelId="{354D0B84-251F-4C58-88BF-7226F92EB5BD}" type="presOf" srcId="{2D04C776-E173-4ECC-8AC1-704731029FFB}" destId="{FC4F1B10-2304-4E17-9D9B-39D2304686E6}" srcOrd="0" destOrd="0" presId="urn:microsoft.com/office/officeart/2005/8/layout/radial4"/>
    <dgm:cxn modelId="{70DEEF76-3CA4-472C-AE55-810CD930F6E5}" type="presOf" srcId="{95A2D4A3-E094-4C12-90C3-995A77522E46}" destId="{5754360D-BCDD-4D03-8567-4735D3FD57F9}" srcOrd="0" destOrd="0" presId="urn:microsoft.com/office/officeart/2005/8/layout/radial4"/>
    <dgm:cxn modelId="{4F793289-FA6D-4C9C-B380-5294AECBD527}" srcId="{1EE481AC-AD8D-470A-B350-FACE1D1F5824}" destId="{EE885220-B797-47C8-B43E-8D5410EA037D}" srcOrd="0" destOrd="0" parTransId="{297FA9AD-E847-4D68-8D6F-21EE3044DC4B}" sibTransId="{672515C7-1C05-4591-AB06-F81C18C22460}"/>
    <dgm:cxn modelId="{DC440DFC-6BCC-4DE4-A8D5-AFB6D9D16BF1}" type="presOf" srcId="{104D76BD-2355-48D8-AD0A-EB012B857DD1}" destId="{604DBF1B-0409-490D-AC00-ABAA20BEF642}" srcOrd="0" destOrd="0" presId="urn:microsoft.com/office/officeart/2005/8/layout/radial4"/>
    <dgm:cxn modelId="{9EA14688-2A3E-42B5-B95B-D02E9BF97706}" srcId="{1EE481AC-AD8D-470A-B350-FACE1D1F5824}" destId="{D26CFBE9-5C84-426C-A988-DD30D868EC45}" srcOrd="1" destOrd="0" parTransId="{B4BC3A9A-FC8C-4E8D-8B50-1155FF9822EC}" sibTransId="{CEB13364-91F0-49F9-BAAB-9736C5FF954F}"/>
    <dgm:cxn modelId="{03F59F7E-4FF6-44B3-A799-D5D40FCA760A}" type="presOf" srcId="{D26CFBE9-5C84-426C-A988-DD30D868EC45}" destId="{A10DD15C-7A7B-4EC5-9FB0-910F154D4F4D}" srcOrd="0" destOrd="0" presId="urn:microsoft.com/office/officeart/2005/8/layout/radial4"/>
    <dgm:cxn modelId="{201401EB-A5E6-4769-ADE2-CAA52BDD3550}" type="presOf" srcId="{8471E5EC-00C2-41B0-9C1F-232CC5AD1F91}" destId="{50F2587F-6662-4779-961B-0E8C69A1D9F8}" srcOrd="0" destOrd="0" presId="urn:microsoft.com/office/officeart/2005/8/layout/radial4"/>
    <dgm:cxn modelId="{F844D078-48AB-4CA4-9EF8-0E3B10BAA275}" srcId="{FF7053E0-CEEE-47B6-A41D-C2F4E05329DC}" destId="{1EE481AC-AD8D-470A-B350-FACE1D1F5824}" srcOrd="0" destOrd="0" parTransId="{8344961E-0CA1-42AF-B172-4AA7E7DE40F8}" sibTransId="{393361DF-06AE-4A01-B762-A240C7694ACE}"/>
    <dgm:cxn modelId="{2FF630BB-F77C-46C6-84B5-B8D369A3E292}" type="presOf" srcId="{8380E7A5-534B-4953-97B5-392BAACBABDA}" destId="{36EB1D95-2110-47C1-942A-5B024CE98AC2}" srcOrd="0" destOrd="0" presId="urn:microsoft.com/office/officeart/2005/8/layout/radial4"/>
    <dgm:cxn modelId="{723864EA-7548-4DA5-9662-6D086F46A87A}" type="presOf" srcId="{297FA9AD-E847-4D68-8D6F-21EE3044DC4B}" destId="{06C6334B-A32F-40E6-A9B5-152B9567288E}" srcOrd="0" destOrd="0" presId="urn:microsoft.com/office/officeart/2005/8/layout/radial4"/>
    <dgm:cxn modelId="{21451A0F-6067-451E-8A5A-CA35D6B4A2FE}" type="presParOf" srcId="{C5661062-CBEC-4986-A5E7-F576CC44D378}" destId="{1C3FA8AE-83FC-4974-922F-DE47096E67CF}" srcOrd="0" destOrd="0" presId="urn:microsoft.com/office/officeart/2005/8/layout/radial4"/>
    <dgm:cxn modelId="{C6E094E2-E91F-4589-90EE-1B3195D1FC3C}" type="presParOf" srcId="{C5661062-CBEC-4986-A5E7-F576CC44D378}" destId="{06C6334B-A32F-40E6-A9B5-152B9567288E}" srcOrd="1" destOrd="0" presId="urn:microsoft.com/office/officeart/2005/8/layout/radial4"/>
    <dgm:cxn modelId="{568286B0-BE22-4049-BF7C-E0D026810B79}" type="presParOf" srcId="{C5661062-CBEC-4986-A5E7-F576CC44D378}" destId="{BFF9F9FA-A630-415B-9171-D9D443605DCA}" srcOrd="2" destOrd="0" presId="urn:microsoft.com/office/officeart/2005/8/layout/radial4"/>
    <dgm:cxn modelId="{572625FA-1D25-43ED-BB12-018318CA0874}" type="presParOf" srcId="{C5661062-CBEC-4986-A5E7-F576CC44D378}" destId="{09B031D2-7CCD-4DA1-BCB6-745718138E5F}" srcOrd="3" destOrd="0" presId="urn:microsoft.com/office/officeart/2005/8/layout/radial4"/>
    <dgm:cxn modelId="{A63FAA5A-4A77-4DC1-B132-E524F0E18FA5}" type="presParOf" srcId="{C5661062-CBEC-4986-A5E7-F576CC44D378}" destId="{A10DD15C-7A7B-4EC5-9FB0-910F154D4F4D}" srcOrd="4" destOrd="0" presId="urn:microsoft.com/office/officeart/2005/8/layout/radial4"/>
    <dgm:cxn modelId="{EC0015AE-F031-4E93-AA43-81A27BBEDEE0}" type="presParOf" srcId="{C5661062-CBEC-4986-A5E7-F576CC44D378}" destId="{50F2587F-6662-4779-961B-0E8C69A1D9F8}" srcOrd="5" destOrd="0" presId="urn:microsoft.com/office/officeart/2005/8/layout/radial4"/>
    <dgm:cxn modelId="{C5972665-BA3E-4D5A-B8C1-428A0B920C23}" type="presParOf" srcId="{C5661062-CBEC-4986-A5E7-F576CC44D378}" destId="{5754360D-BCDD-4D03-8567-4735D3FD57F9}" srcOrd="6" destOrd="0" presId="urn:microsoft.com/office/officeart/2005/8/layout/radial4"/>
    <dgm:cxn modelId="{71ABB1AB-8ADC-4074-92A6-13DBAFE56537}" type="presParOf" srcId="{C5661062-CBEC-4986-A5E7-F576CC44D378}" destId="{CC365D77-C725-4EEC-9837-280612FEB03D}" srcOrd="7" destOrd="0" presId="urn:microsoft.com/office/officeart/2005/8/layout/radial4"/>
    <dgm:cxn modelId="{B9AA8F08-ADF2-4711-8561-89BE19524DF3}" type="presParOf" srcId="{C5661062-CBEC-4986-A5E7-F576CC44D378}" destId="{36EB1D95-2110-47C1-942A-5B024CE98AC2}" srcOrd="8" destOrd="0" presId="urn:microsoft.com/office/officeart/2005/8/layout/radial4"/>
    <dgm:cxn modelId="{09EBE659-044E-4A36-BE48-2DD7C13503B0}" type="presParOf" srcId="{C5661062-CBEC-4986-A5E7-F576CC44D378}" destId="{FC4F1B10-2304-4E17-9D9B-39D2304686E6}" srcOrd="9" destOrd="0" presId="urn:microsoft.com/office/officeart/2005/8/layout/radial4"/>
    <dgm:cxn modelId="{0FDE2FFD-A3C9-4777-B5AB-DF6BABF9956B}" type="presParOf" srcId="{C5661062-CBEC-4986-A5E7-F576CC44D378}" destId="{604DBF1B-0409-490D-AC00-ABAA20BEF642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258CB8-4D7F-4560-88B0-DE5E53ACBEE2}" type="doc">
      <dgm:prSet loTypeId="urn:microsoft.com/office/officeart/2005/8/layout/chevron1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1DA05AC4-BA96-4F3F-9597-2FEAF85636AF}">
      <dgm:prSet phldrT="[Texto]" custT="1"/>
      <dgm:spPr/>
      <dgm:t>
        <a:bodyPr/>
        <a:lstStyle/>
        <a:p>
          <a:r>
            <a:rPr lang="pt-BR" sz="1000" b="0" dirty="0" err="1" smtClean="0">
              <a:latin typeface="Cambria" pitchFamily="18" charset="0"/>
              <a:cs typeface="Arial" pitchFamily="34" charset="0"/>
            </a:rPr>
            <a:t>MS:Apresentação</a:t>
          </a:r>
          <a:r>
            <a:rPr lang="pt-BR" sz="1000" b="0" dirty="0" smtClean="0">
              <a:latin typeface="Cambria" pitchFamily="18" charset="0"/>
              <a:cs typeface="Arial" pitchFamily="34" charset="0"/>
            </a:rPr>
            <a:t> da Rede  (pressupostos e método)</a:t>
          </a:r>
          <a:endParaRPr lang="pt-BR" sz="1000" b="0" dirty="0">
            <a:latin typeface="Cambria" pitchFamily="18" charset="0"/>
            <a:cs typeface="Arial" pitchFamily="34" charset="0"/>
          </a:endParaRPr>
        </a:p>
      </dgm:t>
    </dgm:pt>
    <dgm:pt modelId="{EF0D6363-E038-43EA-B0F5-2F6076261789}" type="parTrans" cxnId="{4283F634-A832-42CD-B8CC-2C6A82A88A3B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3AB1DB17-2F03-4E84-9620-6830AE6B05E0}" type="sibTrans" cxnId="{4283F634-A832-42CD-B8CC-2C6A82A88A3B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B3C3889B-F393-4571-B2A1-22BAB2EAE4CB}">
      <dgm:prSet phldrT="[Texto]" custT="1"/>
      <dgm:spPr/>
      <dgm:t>
        <a:bodyPr/>
        <a:lstStyle/>
        <a:p>
          <a:r>
            <a:rPr lang="pt-BR" sz="1000" b="0" smtClean="0">
              <a:latin typeface="Cambria" pitchFamily="18" charset="0"/>
              <a:cs typeface="Arial" pitchFamily="34" charset="0"/>
            </a:rPr>
            <a:t>Apresentação e análise da  Matriz Diagnóstica nas CIBs  </a:t>
          </a:r>
          <a:endParaRPr lang="pt-BR" sz="1000" b="0" dirty="0">
            <a:latin typeface="Cambria" pitchFamily="18" charset="0"/>
            <a:cs typeface="Arial" pitchFamily="34" charset="0"/>
          </a:endParaRPr>
        </a:p>
      </dgm:t>
    </dgm:pt>
    <dgm:pt modelId="{909FAC42-0AC0-4069-8398-70C9A6352BDC}" type="parTrans" cxnId="{CDDF528E-5A19-4412-BD85-7842D8EC77D9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10944B5F-38DB-4A95-85E4-CB542084D2D5}" type="sibTrans" cxnId="{CDDF528E-5A19-4412-BD85-7842D8EC77D9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7BFA42E3-F1B7-4EA5-B484-1E3481008117}">
      <dgm:prSet phldrT="[Texto]" custT="1"/>
      <dgm:spPr/>
      <dgm:t>
        <a:bodyPr/>
        <a:lstStyle/>
        <a:p>
          <a:r>
            <a:rPr lang="pt-BR" sz="1000" b="0" smtClean="0">
              <a:latin typeface="Cambria" pitchFamily="18" charset="0"/>
              <a:cs typeface="Arial" pitchFamily="34" charset="0"/>
            </a:rPr>
            <a:t>CIB: Homologação da rede na região</a:t>
          </a:r>
          <a:endParaRPr lang="pt-BR" sz="1000" b="0" dirty="0">
            <a:latin typeface="Cambria" pitchFamily="18" charset="0"/>
            <a:cs typeface="Arial" pitchFamily="34" charset="0"/>
          </a:endParaRPr>
        </a:p>
      </dgm:t>
    </dgm:pt>
    <dgm:pt modelId="{D9C973D8-FA43-4328-BB8E-FBA25CB88683}" type="parTrans" cxnId="{3CEA2DD5-02E7-4E2F-BFF8-5AAD99D78D1F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94DDD3C9-C24B-4C5C-88CA-EAF27AA3C326}" type="sibTrans" cxnId="{3CEA2DD5-02E7-4E2F-BFF8-5AAD99D78D1F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F7CC7253-775C-45DF-B8E2-79DB502E1F22}">
      <dgm:prSet phldrT="[Texto]" custT="1"/>
      <dgm:spPr/>
      <dgm:t>
        <a:bodyPr/>
        <a:lstStyle/>
        <a:p>
          <a:r>
            <a:rPr lang="pt-BR" sz="1000" b="0" dirty="0" smtClean="0">
              <a:latin typeface="Cambria" pitchFamily="18" charset="0"/>
              <a:cs typeface="Arial" pitchFamily="34" charset="0"/>
            </a:rPr>
            <a:t>Instituição do Grupo Condutor(SES/COSEMS).Apoio Institucional do MS</a:t>
          </a:r>
          <a:endParaRPr lang="pt-BR" sz="1000" b="0" dirty="0">
            <a:latin typeface="Cambria" pitchFamily="18" charset="0"/>
            <a:cs typeface="Arial" pitchFamily="34" charset="0"/>
          </a:endParaRPr>
        </a:p>
      </dgm:t>
    </dgm:pt>
    <dgm:pt modelId="{FB0A0936-8A32-4318-A7DF-5BEB24E4FADA}" type="parTrans" cxnId="{26928860-CFE3-4043-A9BA-28C0918492CE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6C509469-0DA9-4A85-B26E-A031E532ED47}" type="sibTrans" cxnId="{26928860-CFE3-4043-A9BA-28C0918492CE}">
      <dgm:prSet/>
      <dgm:spPr/>
      <dgm:t>
        <a:bodyPr/>
        <a:lstStyle/>
        <a:p>
          <a:endParaRPr lang="pt-BR" sz="1000" b="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69E6CD51-50B4-47A0-91AD-547AC3624667}" type="pres">
      <dgm:prSet presAssocID="{FA258CB8-4D7F-4560-88B0-DE5E53ACBE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04B8038-C7DB-4C04-A87B-EA9896FBE483}" type="pres">
      <dgm:prSet presAssocID="{1DA05AC4-BA96-4F3F-9597-2FEAF85636A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71C518-013E-4DA0-B873-4FD347DFF27B}" type="pres">
      <dgm:prSet presAssocID="{3AB1DB17-2F03-4E84-9620-6830AE6B05E0}" presName="parTxOnlySpace" presStyleCnt="0"/>
      <dgm:spPr/>
      <dgm:t>
        <a:bodyPr/>
        <a:lstStyle/>
        <a:p>
          <a:endParaRPr lang="pt-BR"/>
        </a:p>
      </dgm:t>
    </dgm:pt>
    <dgm:pt modelId="{C77AD80E-EB54-42C2-9F5C-790B53D3A809}" type="pres">
      <dgm:prSet presAssocID="{B3C3889B-F393-4571-B2A1-22BAB2EAE4C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88393E-013B-4620-B764-B6A9E8AC0D8F}" type="pres">
      <dgm:prSet presAssocID="{10944B5F-38DB-4A95-85E4-CB542084D2D5}" presName="parTxOnlySpace" presStyleCnt="0"/>
      <dgm:spPr/>
      <dgm:t>
        <a:bodyPr/>
        <a:lstStyle/>
        <a:p>
          <a:endParaRPr lang="pt-BR"/>
        </a:p>
      </dgm:t>
    </dgm:pt>
    <dgm:pt modelId="{85B276B3-81D5-4C14-9900-460868B1E2AC}" type="pres">
      <dgm:prSet presAssocID="{7BFA42E3-F1B7-4EA5-B484-1E348100811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2102C73-CE32-4128-917E-ACD6BF22C49E}" type="pres">
      <dgm:prSet presAssocID="{94DDD3C9-C24B-4C5C-88CA-EAF27AA3C326}" presName="parTxOnlySpace" presStyleCnt="0"/>
      <dgm:spPr/>
      <dgm:t>
        <a:bodyPr/>
        <a:lstStyle/>
        <a:p>
          <a:endParaRPr lang="pt-BR"/>
        </a:p>
      </dgm:t>
    </dgm:pt>
    <dgm:pt modelId="{013BCB1C-8BBF-4B1E-94D1-F766C6D43752}" type="pres">
      <dgm:prSet presAssocID="{F7CC7253-775C-45DF-B8E2-79DB502E1F22}" presName="parTxOnly" presStyleLbl="node1" presStyleIdx="3" presStyleCnt="4" custScaleX="122736" custLinFactX="78547" custLinFactNeighborX="100000" custLinFactNeighborY="6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DDF528E-5A19-4412-BD85-7842D8EC77D9}" srcId="{FA258CB8-4D7F-4560-88B0-DE5E53ACBEE2}" destId="{B3C3889B-F393-4571-B2A1-22BAB2EAE4CB}" srcOrd="1" destOrd="0" parTransId="{909FAC42-0AC0-4069-8398-70C9A6352BDC}" sibTransId="{10944B5F-38DB-4A95-85E4-CB542084D2D5}"/>
    <dgm:cxn modelId="{31C69725-62BD-4480-8C42-CE5D35D6C307}" type="presOf" srcId="{FA258CB8-4D7F-4560-88B0-DE5E53ACBEE2}" destId="{69E6CD51-50B4-47A0-91AD-547AC3624667}" srcOrd="0" destOrd="0" presId="urn:microsoft.com/office/officeart/2005/8/layout/chevron1"/>
    <dgm:cxn modelId="{8E1FEFFC-ED7F-4DD6-9526-4B5C1DE0B687}" type="presOf" srcId="{1DA05AC4-BA96-4F3F-9597-2FEAF85636AF}" destId="{F04B8038-C7DB-4C04-A87B-EA9896FBE483}" srcOrd="0" destOrd="0" presId="urn:microsoft.com/office/officeart/2005/8/layout/chevron1"/>
    <dgm:cxn modelId="{26928860-CFE3-4043-A9BA-28C0918492CE}" srcId="{FA258CB8-4D7F-4560-88B0-DE5E53ACBEE2}" destId="{F7CC7253-775C-45DF-B8E2-79DB502E1F22}" srcOrd="3" destOrd="0" parTransId="{FB0A0936-8A32-4318-A7DF-5BEB24E4FADA}" sibTransId="{6C509469-0DA9-4A85-B26E-A031E532ED47}"/>
    <dgm:cxn modelId="{3CEA2DD5-02E7-4E2F-BFF8-5AAD99D78D1F}" srcId="{FA258CB8-4D7F-4560-88B0-DE5E53ACBEE2}" destId="{7BFA42E3-F1B7-4EA5-B484-1E3481008117}" srcOrd="2" destOrd="0" parTransId="{D9C973D8-FA43-4328-BB8E-FBA25CB88683}" sibTransId="{94DDD3C9-C24B-4C5C-88CA-EAF27AA3C326}"/>
    <dgm:cxn modelId="{D8A0187F-7F73-4AE5-8303-54F6F33490BC}" type="presOf" srcId="{B3C3889B-F393-4571-B2A1-22BAB2EAE4CB}" destId="{C77AD80E-EB54-42C2-9F5C-790B53D3A809}" srcOrd="0" destOrd="0" presId="urn:microsoft.com/office/officeart/2005/8/layout/chevron1"/>
    <dgm:cxn modelId="{B311548E-54D6-4026-A97B-D1A08DD3CBAE}" type="presOf" srcId="{F7CC7253-775C-45DF-B8E2-79DB502E1F22}" destId="{013BCB1C-8BBF-4B1E-94D1-F766C6D43752}" srcOrd="0" destOrd="0" presId="urn:microsoft.com/office/officeart/2005/8/layout/chevron1"/>
    <dgm:cxn modelId="{4283F634-A832-42CD-B8CC-2C6A82A88A3B}" srcId="{FA258CB8-4D7F-4560-88B0-DE5E53ACBEE2}" destId="{1DA05AC4-BA96-4F3F-9597-2FEAF85636AF}" srcOrd="0" destOrd="0" parTransId="{EF0D6363-E038-43EA-B0F5-2F6076261789}" sibTransId="{3AB1DB17-2F03-4E84-9620-6830AE6B05E0}"/>
    <dgm:cxn modelId="{AC7318B0-28B1-421B-B6FB-4B33B4F77DC0}" type="presOf" srcId="{7BFA42E3-F1B7-4EA5-B484-1E3481008117}" destId="{85B276B3-81D5-4C14-9900-460868B1E2AC}" srcOrd="0" destOrd="0" presId="urn:microsoft.com/office/officeart/2005/8/layout/chevron1"/>
    <dgm:cxn modelId="{E967A646-1310-489C-9EA4-BC21AC7184B1}" type="presParOf" srcId="{69E6CD51-50B4-47A0-91AD-547AC3624667}" destId="{F04B8038-C7DB-4C04-A87B-EA9896FBE483}" srcOrd="0" destOrd="0" presId="urn:microsoft.com/office/officeart/2005/8/layout/chevron1"/>
    <dgm:cxn modelId="{EF4AA920-E439-4960-82AC-7734889C8F2F}" type="presParOf" srcId="{69E6CD51-50B4-47A0-91AD-547AC3624667}" destId="{2671C518-013E-4DA0-B873-4FD347DFF27B}" srcOrd="1" destOrd="0" presId="urn:microsoft.com/office/officeart/2005/8/layout/chevron1"/>
    <dgm:cxn modelId="{EF938789-430B-44FE-9821-265CDBDB7F27}" type="presParOf" srcId="{69E6CD51-50B4-47A0-91AD-547AC3624667}" destId="{C77AD80E-EB54-42C2-9F5C-790B53D3A809}" srcOrd="2" destOrd="0" presId="urn:microsoft.com/office/officeart/2005/8/layout/chevron1"/>
    <dgm:cxn modelId="{FBC322AE-5790-43B6-A456-BD62D239B3D8}" type="presParOf" srcId="{69E6CD51-50B4-47A0-91AD-547AC3624667}" destId="{6D88393E-013B-4620-B764-B6A9E8AC0D8F}" srcOrd="3" destOrd="0" presId="urn:microsoft.com/office/officeart/2005/8/layout/chevron1"/>
    <dgm:cxn modelId="{C4036563-537D-4261-80E6-FB1211260AEA}" type="presParOf" srcId="{69E6CD51-50B4-47A0-91AD-547AC3624667}" destId="{85B276B3-81D5-4C14-9900-460868B1E2AC}" srcOrd="4" destOrd="0" presId="urn:microsoft.com/office/officeart/2005/8/layout/chevron1"/>
    <dgm:cxn modelId="{4CD2317E-EDCB-4E3A-B885-CC99E886D106}" type="presParOf" srcId="{69E6CD51-50B4-47A0-91AD-547AC3624667}" destId="{C2102C73-CE32-4128-917E-ACD6BF22C49E}" srcOrd="5" destOrd="0" presId="urn:microsoft.com/office/officeart/2005/8/layout/chevron1"/>
    <dgm:cxn modelId="{F91A00EF-62A0-463B-9477-4D6CC08013A6}" type="presParOf" srcId="{69E6CD51-50B4-47A0-91AD-547AC3624667}" destId="{013BCB1C-8BBF-4B1E-94D1-F766C6D4375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258CB8-4D7F-4560-88B0-DE5E53ACBEE2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1DA05AC4-BA96-4F3F-9597-2FEAF85636AF}">
      <dgm:prSet phldrT="[Texto]" custT="1"/>
      <dgm:spPr/>
      <dgm:t>
        <a:bodyPr/>
        <a:lstStyle/>
        <a:p>
          <a:r>
            <a:rPr lang="pt-BR" sz="1000" dirty="0" err="1" smtClean="0">
              <a:latin typeface="Cambria" pitchFamily="18" charset="0"/>
              <a:cs typeface="Arial" pitchFamily="34" charset="0"/>
            </a:rPr>
            <a:t>CGR:Diagnóstico</a:t>
          </a:r>
          <a:r>
            <a:rPr lang="pt-BR" sz="1000" dirty="0" smtClean="0">
              <a:latin typeface="Cambria" pitchFamily="18" charset="0"/>
              <a:cs typeface="Arial" pitchFamily="34" charset="0"/>
            </a:rPr>
            <a:t> Situacional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EF0D6363-E038-43EA-B0F5-2F6076261789}" type="parTrans" cxnId="{4283F634-A832-42CD-B8CC-2C6A82A88A3B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3AB1DB17-2F03-4E84-9620-6830AE6B05E0}" type="sibTrans" cxnId="{4283F634-A832-42CD-B8CC-2C6A82A88A3B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B3C3889B-F393-4571-B2A1-22BAB2EAE4CB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Desenho da Rede  - GC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909FAC42-0AC0-4069-8398-70C9A6352BDC}" type="parTrans" cxnId="{CDDF528E-5A19-4412-BD85-7842D8EC77D9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10944B5F-38DB-4A95-85E4-CB542084D2D5}" type="sibTrans" cxnId="{CDDF528E-5A19-4412-BD85-7842D8EC77D9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7BFA42E3-F1B7-4EA5-B484-1E3481008117}">
      <dgm:prSet phldrT="[Texto]" custT="1"/>
      <dgm:spPr/>
      <dgm:t>
        <a:bodyPr/>
        <a:lstStyle/>
        <a:p>
          <a:r>
            <a:rPr lang="pt-BR" sz="1000" smtClean="0">
              <a:latin typeface="Cambria" pitchFamily="18" charset="0"/>
              <a:cs typeface="Arial" pitchFamily="34" charset="0"/>
            </a:rPr>
            <a:t>Pactuação do desenho no CGR e proposta do plano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D9C973D8-FA43-4328-BB8E-FBA25CB88683}" type="parTrans" cxnId="{3CEA2DD5-02E7-4E2F-BFF8-5AAD99D78D1F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94DDD3C9-C24B-4C5C-88CA-EAF27AA3C326}" type="sibTrans" cxnId="{3CEA2DD5-02E7-4E2F-BFF8-5AAD99D78D1F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2164FE8E-3004-40FD-AA56-241396ED9177}">
      <dgm:prSet phldrT="[Texto]" custT="1"/>
      <dgm:spPr/>
      <dgm:t>
        <a:bodyPr/>
        <a:lstStyle/>
        <a:p>
          <a:r>
            <a:rPr lang="pt-BR" sz="1000" smtClean="0">
              <a:latin typeface="Cambria" pitchFamily="18" charset="0"/>
              <a:cs typeface="Arial" pitchFamily="34" charset="0"/>
            </a:rPr>
            <a:t>Estimular constituição do Fórum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D42E5DA5-D795-47B4-95CE-9869A5C02118}" type="parTrans" cxnId="{182DB68D-CF89-4D25-B159-B1EA662BECC6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5853B741-98CB-4F3A-B773-5CCB9BC80432}" type="sibTrans" cxnId="{182DB68D-CF89-4D25-B159-B1EA662BECC6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69E6CD51-50B4-47A0-91AD-547AC3624667}" type="pres">
      <dgm:prSet presAssocID="{FA258CB8-4D7F-4560-88B0-DE5E53ACBEE2}" presName="Name0" presStyleCnt="0">
        <dgm:presLayoutVars>
          <dgm:dir/>
          <dgm:animLvl val="lvl"/>
          <dgm:resizeHandles val="exact"/>
        </dgm:presLayoutVars>
      </dgm:prSet>
      <dgm:spPr/>
    </dgm:pt>
    <dgm:pt modelId="{F04B8038-C7DB-4C04-A87B-EA9896FBE483}" type="pres">
      <dgm:prSet presAssocID="{1DA05AC4-BA96-4F3F-9597-2FEAF85636A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71C518-013E-4DA0-B873-4FD347DFF27B}" type="pres">
      <dgm:prSet presAssocID="{3AB1DB17-2F03-4E84-9620-6830AE6B05E0}" presName="parTxOnlySpace" presStyleCnt="0"/>
      <dgm:spPr/>
    </dgm:pt>
    <dgm:pt modelId="{C77AD80E-EB54-42C2-9F5C-790B53D3A809}" type="pres">
      <dgm:prSet presAssocID="{B3C3889B-F393-4571-B2A1-22BAB2EAE4C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88393E-013B-4620-B764-B6A9E8AC0D8F}" type="pres">
      <dgm:prSet presAssocID="{10944B5F-38DB-4A95-85E4-CB542084D2D5}" presName="parTxOnlySpace" presStyleCnt="0"/>
      <dgm:spPr/>
    </dgm:pt>
    <dgm:pt modelId="{85B276B3-81D5-4C14-9900-460868B1E2AC}" type="pres">
      <dgm:prSet presAssocID="{7BFA42E3-F1B7-4EA5-B484-1E348100811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13AD9D3-8309-435D-A092-68E64B3A8195}" type="pres">
      <dgm:prSet presAssocID="{94DDD3C9-C24B-4C5C-88CA-EAF27AA3C326}" presName="parTxOnlySpace" presStyleCnt="0"/>
      <dgm:spPr/>
    </dgm:pt>
    <dgm:pt modelId="{ACFFAAB1-9DBB-4863-A2C1-E3B24FF8A72B}" type="pres">
      <dgm:prSet presAssocID="{2164FE8E-3004-40FD-AA56-241396ED9177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82B9AE0-5DDE-4E9F-B5E0-6D9D416A329A}" type="presOf" srcId="{2164FE8E-3004-40FD-AA56-241396ED9177}" destId="{ACFFAAB1-9DBB-4863-A2C1-E3B24FF8A72B}" srcOrd="0" destOrd="0" presId="urn:microsoft.com/office/officeart/2005/8/layout/chevron1"/>
    <dgm:cxn modelId="{CDDF528E-5A19-4412-BD85-7842D8EC77D9}" srcId="{FA258CB8-4D7F-4560-88B0-DE5E53ACBEE2}" destId="{B3C3889B-F393-4571-B2A1-22BAB2EAE4CB}" srcOrd="1" destOrd="0" parTransId="{909FAC42-0AC0-4069-8398-70C9A6352BDC}" sibTransId="{10944B5F-38DB-4A95-85E4-CB542084D2D5}"/>
    <dgm:cxn modelId="{44DC4A12-A48F-4B4D-A986-AE01C9E4DF77}" type="presOf" srcId="{1DA05AC4-BA96-4F3F-9597-2FEAF85636AF}" destId="{F04B8038-C7DB-4C04-A87B-EA9896FBE483}" srcOrd="0" destOrd="0" presId="urn:microsoft.com/office/officeart/2005/8/layout/chevron1"/>
    <dgm:cxn modelId="{3CEA2DD5-02E7-4E2F-BFF8-5AAD99D78D1F}" srcId="{FA258CB8-4D7F-4560-88B0-DE5E53ACBEE2}" destId="{7BFA42E3-F1B7-4EA5-B484-1E3481008117}" srcOrd="2" destOrd="0" parTransId="{D9C973D8-FA43-4328-BB8E-FBA25CB88683}" sibTransId="{94DDD3C9-C24B-4C5C-88CA-EAF27AA3C326}"/>
    <dgm:cxn modelId="{F39334B8-65B1-4E86-9B1C-2B802746324B}" type="presOf" srcId="{B3C3889B-F393-4571-B2A1-22BAB2EAE4CB}" destId="{C77AD80E-EB54-42C2-9F5C-790B53D3A809}" srcOrd="0" destOrd="0" presId="urn:microsoft.com/office/officeart/2005/8/layout/chevron1"/>
    <dgm:cxn modelId="{83BA494D-0AF7-47B8-8DBD-04C0F7CFB7E9}" type="presOf" srcId="{7BFA42E3-F1B7-4EA5-B484-1E3481008117}" destId="{85B276B3-81D5-4C14-9900-460868B1E2AC}" srcOrd="0" destOrd="0" presId="urn:microsoft.com/office/officeart/2005/8/layout/chevron1"/>
    <dgm:cxn modelId="{182DB68D-CF89-4D25-B159-B1EA662BECC6}" srcId="{FA258CB8-4D7F-4560-88B0-DE5E53ACBEE2}" destId="{2164FE8E-3004-40FD-AA56-241396ED9177}" srcOrd="3" destOrd="0" parTransId="{D42E5DA5-D795-47B4-95CE-9869A5C02118}" sibTransId="{5853B741-98CB-4F3A-B773-5CCB9BC80432}"/>
    <dgm:cxn modelId="{4283F634-A832-42CD-B8CC-2C6A82A88A3B}" srcId="{FA258CB8-4D7F-4560-88B0-DE5E53ACBEE2}" destId="{1DA05AC4-BA96-4F3F-9597-2FEAF85636AF}" srcOrd="0" destOrd="0" parTransId="{EF0D6363-E038-43EA-B0F5-2F6076261789}" sibTransId="{3AB1DB17-2F03-4E84-9620-6830AE6B05E0}"/>
    <dgm:cxn modelId="{435EC5A5-3671-4C89-B3C8-DCD45ED9D8E1}" type="presOf" srcId="{FA258CB8-4D7F-4560-88B0-DE5E53ACBEE2}" destId="{69E6CD51-50B4-47A0-91AD-547AC3624667}" srcOrd="0" destOrd="0" presId="urn:microsoft.com/office/officeart/2005/8/layout/chevron1"/>
    <dgm:cxn modelId="{2B21C347-5CD8-47AA-ADC6-EE5139F11871}" type="presParOf" srcId="{69E6CD51-50B4-47A0-91AD-547AC3624667}" destId="{F04B8038-C7DB-4C04-A87B-EA9896FBE483}" srcOrd="0" destOrd="0" presId="urn:microsoft.com/office/officeart/2005/8/layout/chevron1"/>
    <dgm:cxn modelId="{54F7B211-B549-4348-9427-DDDAF1644B8D}" type="presParOf" srcId="{69E6CD51-50B4-47A0-91AD-547AC3624667}" destId="{2671C518-013E-4DA0-B873-4FD347DFF27B}" srcOrd="1" destOrd="0" presId="urn:microsoft.com/office/officeart/2005/8/layout/chevron1"/>
    <dgm:cxn modelId="{F2605AD0-3147-486B-B2C3-811F5313C9FE}" type="presParOf" srcId="{69E6CD51-50B4-47A0-91AD-547AC3624667}" destId="{C77AD80E-EB54-42C2-9F5C-790B53D3A809}" srcOrd="2" destOrd="0" presId="urn:microsoft.com/office/officeart/2005/8/layout/chevron1"/>
    <dgm:cxn modelId="{58EFE9CB-AD9E-4111-9F9B-B21ED77B5899}" type="presParOf" srcId="{69E6CD51-50B4-47A0-91AD-547AC3624667}" destId="{6D88393E-013B-4620-B764-B6A9E8AC0D8F}" srcOrd="3" destOrd="0" presId="urn:microsoft.com/office/officeart/2005/8/layout/chevron1"/>
    <dgm:cxn modelId="{D762B9F4-51CC-4BAD-B952-E87061391B0C}" type="presParOf" srcId="{69E6CD51-50B4-47A0-91AD-547AC3624667}" destId="{85B276B3-81D5-4C14-9900-460868B1E2AC}" srcOrd="4" destOrd="0" presId="urn:microsoft.com/office/officeart/2005/8/layout/chevron1"/>
    <dgm:cxn modelId="{D591EF00-201B-4DB5-B3BA-4F169940C6CF}" type="presParOf" srcId="{69E6CD51-50B4-47A0-91AD-547AC3624667}" destId="{913AD9D3-8309-435D-A092-68E64B3A8195}" srcOrd="5" destOrd="0" presId="urn:microsoft.com/office/officeart/2005/8/layout/chevron1"/>
    <dgm:cxn modelId="{DC38186E-5FD5-4E4A-A2D1-5C4A4A0A3878}" type="presParOf" srcId="{69E6CD51-50B4-47A0-91AD-547AC3624667}" destId="{ACFFAAB1-9DBB-4863-A2C1-E3B24FF8A72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258CB8-4D7F-4560-88B0-DE5E53ACBEE2}" type="doc">
      <dgm:prSet loTypeId="urn:microsoft.com/office/officeart/2005/8/layout/chevron1" loCatId="process" qsTypeId="urn:microsoft.com/office/officeart/2005/8/quickstyle/simple4" qsCatId="simple" csTypeId="urn:microsoft.com/office/officeart/2005/8/colors/accent3_2" csCatId="accent3" phldr="1"/>
      <dgm:spPr/>
    </dgm:pt>
    <dgm:pt modelId="{1DA05AC4-BA96-4F3F-9597-2FEAF85636AF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Proposta da Rede do município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EF0D6363-E038-43EA-B0F5-2F6076261789}" type="parTrans" cxnId="{4283F634-A832-42CD-B8CC-2C6A82A88A3B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3AB1DB17-2F03-4E84-9620-6830AE6B05E0}" type="sibTrans" cxnId="{4283F634-A832-42CD-B8CC-2C6A82A88A3B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B3C3889B-F393-4571-B2A1-22BAB2EAE4CB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Desenho da Rede do município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909FAC42-0AC0-4069-8398-70C9A6352BDC}" type="parTrans" cxnId="{CDDF528E-5A19-4412-BD85-7842D8EC77D9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10944B5F-38DB-4A95-85E4-CB542084D2D5}" type="sibTrans" cxnId="{CDDF528E-5A19-4412-BD85-7842D8EC77D9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7BFA42E3-F1B7-4EA5-B484-1E3481008117}">
      <dgm:prSet phldrT="[Texto]" custT="1"/>
      <dgm:spPr/>
      <dgm:t>
        <a:bodyPr/>
        <a:lstStyle/>
        <a:p>
          <a:r>
            <a:rPr lang="pt-BR" sz="1000" smtClean="0">
              <a:latin typeface="Cambria" pitchFamily="18" charset="0"/>
              <a:cs typeface="Arial" pitchFamily="34" charset="0"/>
            </a:rPr>
            <a:t>Contratualização dos pontos de atenção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D9C973D8-FA43-4328-BB8E-FBA25CB88683}" type="parTrans" cxnId="{3CEA2DD5-02E7-4E2F-BFF8-5AAD99D78D1F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94DDD3C9-C24B-4C5C-88CA-EAF27AA3C326}" type="sibTrans" cxnId="{3CEA2DD5-02E7-4E2F-BFF8-5AAD99D78D1F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378135E7-5B96-44F6-B77B-36A5D81521E2}">
      <dgm:prSet phldrT="[Texto]" custT="1"/>
      <dgm:spPr/>
      <dgm:t>
        <a:bodyPr/>
        <a:lstStyle/>
        <a:p>
          <a:r>
            <a:rPr lang="pt-BR" sz="1000" smtClean="0">
              <a:latin typeface="Cambria" pitchFamily="18" charset="0"/>
              <a:cs typeface="Arial" pitchFamily="34" charset="0"/>
            </a:rPr>
            <a:t>Instituição do Grupo Condutor Municipal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78575DCD-5153-4612-B8A6-E9B34F2ECC1C}" type="parTrans" cxnId="{550FAE6F-E4A0-4262-B3D1-E5BC564FBF39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80CE2ABA-1EA6-4DE1-B663-65A647099E86}" type="sibTrans" cxnId="{550FAE6F-E4A0-4262-B3D1-E5BC564FBF39}">
      <dgm:prSet/>
      <dgm:spPr/>
      <dgm:t>
        <a:bodyPr/>
        <a:lstStyle/>
        <a:p>
          <a:endParaRPr lang="pt-BR" sz="1000">
            <a:solidFill>
              <a:schemeClr val="tx1"/>
            </a:solidFill>
            <a:latin typeface="Cambria" pitchFamily="18" charset="0"/>
            <a:cs typeface="Arial" pitchFamily="34" charset="0"/>
          </a:endParaRPr>
        </a:p>
      </dgm:t>
    </dgm:pt>
    <dgm:pt modelId="{69E6CD51-50B4-47A0-91AD-547AC3624667}" type="pres">
      <dgm:prSet presAssocID="{FA258CB8-4D7F-4560-88B0-DE5E53ACBEE2}" presName="Name0" presStyleCnt="0">
        <dgm:presLayoutVars>
          <dgm:dir/>
          <dgm:animLvl val="lvl"/>
          <dgm:resizeHandles val="exact"/>
        </dgm:presLayoutVars>
      </dgm:prSet>
      <dgm:spPr/>
    </dgm:pt>
    <dgm:pt modelId="{F04B8038-C7DB-4C04-A87B-EA9896FBE483}" type="pres">
      <dgm:prSet presAssocID="{1DA05AC4-BA96-4F3F-9597-2FEAF85636A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71C518-013E-4DA0-B873-4FD347DFF27B}" type="pres">
      <dgm:prSet presAssocID="{3AB1DB17-2F03-4E84-9620-6830AE6B05E0}" presName="parTxOnlySpace" presStyleCnt="0"/>
      <dgm:spPr/>
    </dgm:pt>
    <dgm:pt modelId="{C77AD80E-EB54-42C2-9F5C-790B53D3A809}" type="pres">
      <dgm:prSet presAssocID="{B3C3889B-F393-4571-B2A1-22BAB2EAE4C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88393E-013B-4620-B764-B6A9E8AC0D8F}" type="pres">
      <dgm:prSet presAssocID="{10944B5F-38DB-4A95-85E4-CB542084D2D5}" presName="parTxOnlySpace" presStyleCnt="0"/>
      <dgm:spPr/>
    </dgm:pt>
    <dgm:pt modelId="{85B276B3-81D5-4C14-9900-460868B1E2AC}" type="pres">
      <dgm:prSet presAssocID="{7BFA42E3-F1B7-4EA5-B484-1E348100811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5704B2-184A-423C-80B1-62F65323E1A8}" type="pres">
      <dgm:prSet presAssocID="{94DDD3C9-C24B-4C5C-88CA-EAF27AA3C326}" presName="parTxOnlySpace" presStyleCnt="0"/>
      <dgm:spPr/>
    </dgm:pt>
    <dgm:pt modelId="{94CC148D-F7DE-40DC-B103-0103D667F07C}" type="pres">
      <dgm:prSet presAssocID="{378135E7-5B96-44F6-B77B-36A5D81521E2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E0D8CF7-B04E-44A0-9AC0-677879ED36E8}" type="presOf" srcId="{1DA05AC4-BA96-4F3F-9597-2FEAF85636AF}" destId="{F04B8038-C7DB-4C04-A87B-EA9896FBE483}" srcOrd="0" destOrd="0" presId="urn:microsoft.com/office/officeart/2005/8/layout/chevron1"/>
    <dgm:cxn modelId="{550FAE6F-E4A0-4262-B3D1-E5BC564FBF39}" srcId="{FA258CB8-4D7F-4560-88B0-DE5E53ACBEE2}" destId="{378135E7-5B96-44F6-B77B-36A5D81521E2}" srcOrd="3" destOrd="0" parTransId="{78575DCD-5153-4612-B8A6-E9B34F2ECC1C}" sibTransId="{80CE2ABA-1EA6-4DE1-B663-65A647099E86}"/>
    <dgm:cxn modelId="{596703B4-A562-49CC-8903-9FADD42DAD10}" type="presOf" srcId="{378135E7-5B96-44F6-B77B-36A5D81521E2}" destId="{94CC148D-F7DE-40DC-B103-0103D667F07C}" srcOrd="0" destOrd="0" presId="urn:microsoft.com/office/officeart/2005/8/layout/chevron1"/>
    <dgm:cxn modelId="{CDDF528E-5A19-4412-BD85-7842D8EC77D9}" srcId="{FA258CB8-4D7F-4560-88B0-DE5E53ACBEE2}" destId="{B3C3889B-F393-4571-B2A1-22BAB2EAE4CB}" srcOrd="1" destOrd="0" parTransId="{909FAC42-0AC0-4069-8398-70C9A6352BDC}" sibTransId="{10944B5F-38DB-4A95-85E4-CB542084D2D5}"/>
    <dgm:cxn modelId="{0592966C-1024-4356-9770-245D9FAFD2A9}" type="presOf" srcId="{B3C3889B-F393-4571-B2A1-22BAB2EAE4CB}" destId="{C77AD80E-EB54-42C2-9F5C-790B53D3A809}" srcOrd="0" destOrd="0" presId="urn:microsoft.com/office/officeart/2005/8/layout/chevron1"/>
    <dgm:cxn modelId="{4C9D6716-D185-4DC4-939D-9CD400027DFA}" type="presOf" srcId="{FA258CB8-4D7F-4560-88B0-DE5E53ACBEE2}" destId="{69E6CD51-50B4-47A0-91AD-547AC3624667}" srcOrd="0" destOrd="0" presId="urn:microsoft.com/office/officeart/2005/8/layout/chevron1"/>
    <dgm:cxn modelId="{3CEA2DD5-02E7-4E2F-BFF8-5AAD99D78D1F}" srcId="{FA258CB8-4D7F-4560-88B0-DE5E53ACBEE2}" destId="{7BFA42E3-F1B7-4EA5-B484-1E3481008117}" srcOrd="2" destOrd="0" parTransId="{D9C973D8-FA43-4328-BB8E-FBA25CB88683}" sibTransId="{94DDD3C9-C24B-4C5C-88CA-EAF27AA3C326}"/>
    <dgm:cxn modelId="{CE1C26D9-7266-4896-AEFB-CC7279047693}" type="presOf" srcId="{7BFA42E3-F1B7-4EA5-B484-1E3481008117}" destId="{85B276B3-81D5-4C14-9900-460868B1E2AC}" srcOrd="0" destOrd="0" presId="urn:microsoft.com/office/officeart/2005/8/layout/chevron1"/>
    <dgm:cxn modelId="{4283F634-A832-42CD-B8CC-2C6A82A88A3B}" srcId="{FA258CB8-4D7F-4560-88B0-DE5E53ACBEE2}" destId="{1DA05AC4-BA96-4F3F-9597-2FEAF85636AF}" srcOrd="0" destOrd="0" parTransId="{EF0D6363-E038-43EA-B0F5-2F6076261789}" sibTransId="{3AB1DB17-2F03-4E84-9620-6830AE6B05E0}"/>
    <dgm:cxn modelId="{228E0628-D8F6-4302-86BF-595AB51BB3BD}" type="presParOf" srcId="{69E6CD51-50B4-47A0-91AD-547AC3624667}" destId="{F04B8038-C7DB-4C04-A87B-EA9896FBE483}" srcOrd="0" destOrd="0" presId="urn:microsoft.com/office/officeart/2005/8/layout/chevron1"/>
    <dgm:cxn modelId="{AF2F5149-F88D-4D0D-86CB-4CF9F08EC137}" type="presParOf" srcId="{69E6CD51-50B4-47A0-91AD-547AC3624667}" destId="{2671C518-013E-4DA0-B873-4FD347DFF27B}" srcOrd="1" destOrd="0" presId="urn:microsoft.com/office/officeart/2005/8/layout/chevron1"/>
    <dgm:cxn modelId="{0E1FE55D-0FCF-4C2D-A2E9-141D52EB9825}" type="presParOf" srcId="{69E6CD51-50B4-47A0-91AD-547AC3624667}" destId="{C77AD80E-EB54-42C2-9F5C-790B53D3A809}" srcOrd="2" destOrd="0" presId="urn:microsoft.com/office/officeart/2005/8/layout/chevron1"/>
    <dgm:cxn modelId="{12286A21-B084-42D8-A6E3-8D61C10F6071}" type="presParOf" srcId="{69E6CD51-50B4-47A0-91AD-547AC3624667}" destId="{6D88393E-013B-4620-B764-B6A9E8AC0D8F}" srcOrd="3" destOrd="0" presId="urn:microsoft.com/office/officeart/2005/8/layout/chevron1"/>
    <dgm:cxn modelId="{4FF8AB7C-01E6-4302-A77F-A83DFB8B9F38}" type="presParOf" srcId="{69E6CD51-50B4-47A0-91AD-547AC3624667}" destId="{85B276B3-81D5-4C14-9900-460868B1E2AC}" srcOrd="4" destOrd="0" presId="urn:microsoft.com/office/officeart/2005/8/layout/chevron1"/>
    <dgm:cxn modelId="{2EA1530E-AC5D-42C5-B803-8F28012502DF}" type="presParOf" srcId="{69E6CD51-50B4-47A0-91AD-547AC3624667}" destId="{735704B2-184A-423C-80B1-62F65323E1A8}" srcOrd="5" destOrd="0" presId="urn:microsoft.com/office/officeart/2005/8/layout/chevron1"/>
    <dgm:cxn modelId="{FCDE0627-3535-470F-A7CE-CE5EF4951AD8}" type="presParOf" srcId="{69E6CD51-50B4-47A0-91AD-547AC3624667}" destId="{94CC148D-F7DE-40DC-B103-0103D667F07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258CB8-4D7F-4560-88B0-DE5E53ACBEE2}" type="doc">
      <dgm:prSet loTypeId="urn:microsoft.com/office/officeart/2005/8/layout/chevron1" loCatId="process" qsTypeId="urn:microsoft.com/office/officeart/2005/8/quickstyle/simple4" qsCatId="simple" csTypeId="urn:microsoft.com/office/officeart/2005/8/colors/accent4_2" csCatId="accent4" phldr="1"/>
      <dgm:spPr/>
    </dgm:pt>
    <dgm:pt modelId="{1DA05AC4-BA96-4F3F-9597-2FEAF85636AF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Componente 1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EF0D6363-E038-43EA-B0F5-2F6076261789}" type="parTrans" cxnId="{4283F634-A832-42CD-B8CC-2C6A82A88A3B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3AB1DB17-2F03-4E84-9620-6830AE6B05E0}" type="sibTrans" cxnId="{4283F634-A832-42CD-B8CC-2C6A82A88A3B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B3C3889B-F393-4571-B2A1-22BAB2EAE4CB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Componente 2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909FAC42-0AC0-4069-8398-70C9A6352BDC}" type="parTrans" cxnId="{CDDF528E-5A19-4412-BD85-7842D8EC77D9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10944B5F-38DB-4A95-85E4-CB542084D2D5}" type="sibTrans" cxnId="{CDDF528E-5A19-4412-BD85-7842D8EC77D9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7BFA42E3-F1B7-4EA5-B484-1E3481008117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Componente 3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D9C973D8-FA43-4328-BB8E-FBA25CB88683}" type="parTrans" cxnId="{3CEA2DD5-02E7-4E2F-BFF8-5AAD99D78D1F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94DDD3C9-C24B-4C5C-88CA-EAF27AA3C326}" type="sibTrans" cxnId="{3CEA2DD5-02E7-4E2F-BFF8-5AAD99D78D1F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40013F42-1CA7-4DBF-BABF-4D89E19DFC58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Componente x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59A3BA09-6953-4623-B032-0AEA92FF087C}" type="parTrans" cxnId="{4BCC4DD2-C76C-4498-94CE-5D27519BDA25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4AFAE7A5-CB46-427D-BF86-770321035698}" type="sibTrans" cxnId="{4BCC4DD2-C76C-4498-94CE-5D27519BDA25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69E6CD51-50B4-47A0-91AD-547AC3624667}" type="pres">
      <dgm:prSet presAssocID="{FA258CB8-4D7F-4560-88B0-DE5E53ACBEE2}" presName="Name0" presStyleCnt="0">
        <dgm:presLayoutVars>
          <dgm:dir/>
          <dgm:animLvl val="lvl"/>
          <dgm:resizeHandles val="exact"/>
        </dgm:presLayoutVars>
      </dgm:prSet>
      <dgm:spPr/>
    </dgm:pt>
    <dgm:pt modelId="{F04B8038-C7DB-4C04-A87B-EA9896FBE483}" type="pres">
      <dgm:prSet presAssocID="{1DA05AC4-BA96-4F3F-9597-2FEAF85636A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71C518-013E-4DA0-B873-4FD347DFF27B}" type="pres">
      <dgm:prSet presAssocID="{3AB1DB17-2F03-4E84-9620-6830AE6B05E0}" presName="parTxOnlySpace" presStyleCnt="0"/>
      <dgm:spPr/>
    </dgm:pt>
    <dgm:pt modelId="{C77AD80E-EB54-42C2-9F5C-790B53D3A809}" type="pres">
      <dgm:prSet presAssocID="{B3C3889B-F393-4571-B2A1-22BAB2EAE4C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88393E-013B-4620-B764-B6A9E8AC0D8F}" type="pres">
      <dgm:prSet presAssocID="{10944B5F-38DB-4A95-85E4-CB542084D2D5}" presName="parTxOnlySpace" presStyleCnt="0"/>
      <dgm:spPr/>
    </dgm:pt>
    <dgm:pt modelId="{85B276B3-81D5-4C14-9900-460868B1E2AC}" type="pres">
      <dgm:prSet presAssocID="{7BFA42E3-F1B7-4EA5-B484-1E348100811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66C4E8-9DBC-4CC8-A895-F6B947697A03}" type="pres">
      <dgm:prSet presAssocID="{94DDD3C9-C24B-4C5C-88CA-EAF27AA3C326}" presName="parTxOnlySpace" presStyleCnt="0"/>
      <dgm:spPr/>
    </dgm:pt>
    <dgm:pt modelId="{7A115092-B8FE-4DA2-A655-83296B801D8B}" type="pres">
      <dgm:prSet presAssocID="{40013F42-1CA7-4DBF-BABF-4D89E19DFC58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DDF528E-5A19-4412-BD85-7842D8EC77D9}" srcId="{FA258CB8-4D7F-4560-88B0-DE5E53ACBEE2}" destId="{B3C3889B-F393-4571-B2A1-22BAB2EAE4CB}" srcOrd="1" destOrd="0" parTransId="{909FAC42-0AC0-4069-8398-70C9A6352BDC}" sibTransId="{10944B5F-38DB-4A95-85E4-CB542084D2D5}"/>
    <dgm:cxn modelId="{4C9DFB0D-C506-48A2-BBF2-E3DAA3DB9137}" type="presOf" srcId="{1DA05AC4-BA96-4F3F-9597-2FEAF85636AF}" destId="{F04B8038-C7DB-4C04-A87B-EA9896FBE483}" srcOrd="0" destOrd="0" presId="urn:microsoft.com/office/officeart/2005/8/layout/chevron1"/>
    <dgm:cxn modelId="{4BCC4DD2-C76C-4498-94CE-5D27519BDA25}" srcId="{FA258CB8-4D7F-4560-88B0-DE5E53ACBEE2}" destId="{40013F42-1CA7-4DBF-BABF-4D89E19DFC58}" srcOrd="3" destOrd="0" parTransId="{59A3BA09-6953-4623-B032-0AEA92FF087C}" sibTransId="{4AFAE7A5-CB46-427D-BF86-770321035698}"/>
    <dgm:cxn modelId="{C1FBC5B3-2D64-420F-92A2-32E10D4CCB02}" type="presOf" srcId="{40013F42-1CA7-4DBF-BABF-4D89E19DFC58}" destId="{7A115092-B8FE-4DA2-A655-83296B801D8B}" srcOrd="0" destOrd="0" presId="urn:microsoft.com/office/officeart/2005/8/layout/chevron1"/>
    <dgm:cxn modelId="{3CEA2DD5-02E7-4E2F-BFF8-5AAD99D78D1F}" srcId="{FA258CB8-4D7F-4560-88B0-DE5E53ACBEE2}" destId="{7BFA42E3-F1B7-4EA5-B484-1E3481008117}" srcOrd="2" destOrd="0" parTransId="{D9C973D8-FA43-4328-BB8E-FBA25CB88683}" sibTransId="{94DDD3C9-C24B-4C5C-88CA-EAF27AA3C326}"/>
    <dgm:cxn modelId="{2BD9036A-3E4D-4CF3-A65B-296B9D526357}" type="presOf" srcId="{B3C3889B-F393-4571-B2A1-22BAB2EAE4CB}" destId="{C77AD80E-EB54-42C2-9F5C-790B53D3A809}" srcOrd="0" destOrd="0" presId="urn:microsoft.com/office/officeart/2005/8/layout/chevron1"/>
    <dgm:cxn modelId="{4283F634-A832-42CD-B8CC-2C6A82A88A3B}" srcId="{FA258CB8-4D7F-4560-88B0-DE5E53ACBEE2}" destId="{1DA05AC4-BA96-4F3F-9597-2FEAF85636AF}" srcOrd="0" destOrd="0" parTransId="{EF0D6363-E038-43EA-B0F5-2F6076261789}" sibTransId="{3AB1DB17-2F03-4E84-9620-6830AE6B05E0}"/>
    <dgm:cxn modelId="{24C3AC17-9A65-48D5-AD17-C9E434196655}" type="presOf" srcId="{7BFA42E3-F1B7-4EA5-B484-1E3481008117}" destId="{85B276B3-81D5-4C14-9900-460868B1E2AC}" srcOrd="0" destOrd="0" presId="urn:microsoft.com/office/officeart/2005/8/layout/chevron1"/>
    <dgm:cxn modelId="{BFED505E-FFB2-44D0-AE72-8861AD6B18C2}" type="presOf" srcId="{FA258CB8-4D7F-4560-88B0-DE5E53ACBEE2}" destId="{69E6CD51-50B4-47A0-91AD-547AC3624667}" srcOrd="0" destOrd="0" presId="urn:microsoft.com/office/officeart/2005/8/layout/chevron1"/>
    <dgm:cxn modelId="{EDA1A4BE-B239-4551-8686-54DDAC4EF3AF}" type="presParOf" srcId="{69E6CD51-50B4-47A0-91AD-547AC3624667}" destId="{F04B8038-C7DB-4C04-A87B-EA9896FBE483}" srcOrd="0" destOrd="0" presId="urn:microsoft.com/office/officeart/2005/8/layout/chevron1"/>
    <dgm:cxn modelId="{F47F3938-00BE-4D0A-8F71-068E7426E2CA}" type="presParOf" srcId="{69E6CD51-50B4-47A0-91AD-547AC3624667}" destId="{2671C518-013E-4DA0-B873-4FD347DFF27B}" srcOrd="1" destOrd="0" presId="urn:microsoft.com/office/officeart/2005/8/layout/chevron1"/>
    <dgm:cxn modelId="{1B50EE91-D699-4667-A5BC-E36BB782EA23}" type="presParOf" srcId="{69E6CD51-50B4-47A0-91AD-547AC3624667}" destId="{C77AD80E-EB54-42C2-9F5C-790B53D3A809}" srcOrd="2" destOrd="0" presId="urn:microsoft.com/office/officeart/2005/8/layout/chevron1"/>
    <dgm:cxn modelId="{B64E80BF-37A0-487B-AB8D-23169D044E92}" type="presParOf" srcId="{69E6CD51-50B4-47A0-91AD-547AC3624667}" destId="{6D88393E-013B-4620-B764-B6A9E8AC0D8F}" srcOrd="3" destOrd="0" presId="urn:microsoft.com/office/officeart/2005/8/layout/chevron1"/>
    <dgm:cxn modelId="{0F0C25C9-79D1-4E08-995B-ACB2B728558E}" type="presParOf" srcId="{69E6CD51-50B4-47A0-91AD-547AC3624667}" destId="{85B276B3-81D5-4C14-9900-460868B1E2AC}" srcOrd="4" destOrd="0" presId="urn:microsoft.com/office/officeart/2005/8/layout/chevron1"/>
    <dgm:cxn modelId="{3B9BE15F-6A3F-4478-9DBC-C4283D0BD81D}" type="presParOf" srcId="{69E6CD51-50B4-47A0-91AD-547AC3624667}" destId="{5C66C4E8-9DBC-4CC8-A895-F6B947697A03}" srcOrd="5" destOrd="0" presId="urn:microsoft.com/office/officeart/2005/8/layout/chevron1"/>
    <dgm:cxn modelId="{B5B5E707-5A72-4395-8197-4F901E98B8B2}" type="presParOf" srcId="{69E6CD51-50B4-47A0-91AD-547AC3624667}" destId="{7A115092-B8FE-4DA2-A655-83296B801D8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258CB8-4D7F-4560-88B0-DE5E53ACBEE2}" type="doc">
      <dgm:prSet loTypeId="urn:microsoft.com/office/officeart/2005/8/layout/chevron1" loCatId="process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pt-BR"/>
        </a:p>
      </dgm:t>
    </dgm:pt>
    <dgm:pt modelId="{1DA05AC4-BA96-4F3F-9597-2FEAF85636AF}">
      <dgm:prSet phldrT="[Texto]" custT="1"/>
      <dgm:spPr/>
      <dgm:t>
        <a:bodyPr/>
        <a:lstStyle/>
        <a:p>
          <a:r>
            <a:rPr lang="pt-BR" sz="1000" dirty="0" smtClean="0">
              <a:latin typeface="Cambria" pitchFamily="18" charset="0"/>
              <a:cs typeface="Arial" pitchFamily="34" charset="0"/>
            </a:rPr>
            <a:t>Verificação da qualificação dos componentes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EF0D6363-E038-43EA-B0F5-2F6076261789}" type="parTrans" cxnId="{4283F634-A832-42CD-B8CC-2C6A82A88A3B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3AB1DB17-2F03-4E84-9620-6830AE6B05E0}" type="sibTrans" cxnId="{4283F634-A832-42CD-B8CC-2C6A82A88A3B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B3C3889B-F393-4571-B2A1-22BAB2EAE4CB}">
      <dgm:prSet phldrT="[Texto]" custT="1"/>
      <dgm:spPr/>
      <dgm:t>
        <a:bodyPr/>
        <a:lstStyle/>
        <a:p>
          <a:r>
            <a:rPr lang="pt-BR" sz="1000" smtClean="0">
              <a:latin typeface="Cambria" pitchFamily="18" charset="0"/>
              <a:cs typeface="Arial" pitchFamily="34" charset="0"/>
            </a:rPr>
            <a:t>Certificação da Rede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909FAC42-0AC0-4069-8398-70C9A6352BDC}" type="parTrans" cxnId="{CDDF528E-5A19-4412-BD85-7842D8EC77D9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10944B5F-38DB-4A95-85E4-CB542084D2D5}" type="sibTrans" cxnId="{CDDF528E-5A19-4412-BD85-7842D8EC77D9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7BFA42E3-F1B7-4EA5-B484-1E3481008117}">
      <dgm:prSet phldrT="[Texto]" custT="1"/>
      <dgm:spPr/>
      <dgm:t>
        <a:bodyPr/>
        <a:lstStyle/>
        <a:p>
          <a:r>
            <a:rPr lang="pt-BR" sz="1000" smtClean="0">
              <a:latin typeface="Cambria" pitchFamily="18" charset="0"/>
              <a:cs typeface="Arial" pitchFamily="34" charset="0"/>
            </a:rPr>
            <a:t>Reavaliação anual da certificação</a:t>
          </a:r>
          <a:endParaRPr lang="pt-BR" sz="1000" dirty="0">
            <a:latin typeface="Cambria" pitchFamily="18" charset="0"/>
            <a:cs typeface="Arial" pitchFamily="34" charset="0"/>
          </a:endParaRPr>
        </a:p>
      </dgm:t>
    </dgm:pt>
    <dgm:pt modelId="{D9C973D8-FA43-4328-BB8E-FBA25CB88683}" type="parTrans" cxnId="{3CEA2DD5-02E7-4E2F-BFF8-5AAD99D78D1F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94DDD3C9-C24B-4C5C-88CA-EAF27AA3C326}" type="sibTrans" cxnId="{3CEA2DD5-02E7-4E2F-BFF8-5AAD99D78D1F}">
      <dgm:prSet/>
      <dgm:spPr/>
      <dgm:t>
        <a:bodyPr/>
        <a:lstStyle/>
        <a:p>
          <a:endParaRPr lang="pt-BR" sz="1000">
            <a:solidFill>
              <a:schemeClr val="bg1"/>
            </a:solidFill>
            <a:latin typeface="Cambria" pitchFamily="18" charset="0"/>
            <a:cs typeface="Arial" pitchFamily="34" charset="0"/>
          </a:endParaRPr>
        </a:p>
      </dgm:t>
    </dgm:pt>
    <dgm:pt modelId="{69E6CD51-50B4-47A0-91AD-547AC3624667}" type="pres">
      <dgm:prSet presAssocID="{FA258CB8-4D7F-4560-88B0-DE5E53ACBE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04B8038-C7DB-4C04-A87B-EA9896FBE483}" type="pres">
      <dgm:prSet presAssocID="{1DA05AC4-BA96-4F3F-9597-2FEAF85636A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71C518-013E-4DA0-B873-4FD347DFF27B}" type="pres">
      <dgm:prSet presAssocID="{3AB1DB17-2F03-4E84-9620-6830AE6B05E0}" presName="parTxOnlySpace" presStyleCnt="0"/>
      <dgm:spPr/>
      <dgm:t>
        <a:bodyPr/>
        <a:lstStyle/>
        <a:p>
          <a:endParaRPr lang="pt-BR"/>
        </a:p>
      </dgm:t>
    </dgm:pt>
    <dgm:pt modelId="{C77AD80E-EB54-42C2-9F5C-790B53D3A809}" type="pres">
      <dgm:prSet presAssocID="{B3C3889B-F393-4571-B2A1-22BAB2EAE4C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88393E-013B-4620-B764-B6A9E8AC0D8F}" type="pres">
      <dgm:prSet presAssocID="{10944B5F-38DB-4A95-85E4-CB542084D2D5}" presName="parTxOnlySpace" presStyleCnt="0"/>
      <dgm:spPr/>
      <dgm:t>
        <a:bodyPr/>
        <a:lstStyle/>
        <a:p>
          <a:endParaRPr lang="pt-BR"/>
        </a:p>
      </dgm:t>
    </dgm:pt>
    <dgm:pt modelId="{85B276B3-81D5-4C14-9900-460868B1E2AC}" type="pres">
      <dgm:prSet presAssocID="{7BFA42E3-F1B7-4EA5-B484-1E3481008117}" presName="parTxOnly" presStyleLbl="node1" presStyleIdx="2" presStyleCnt="3" custLinFactX="20951" custLinFactNeighborX="100000" custLinFactNeighborY="1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0A5764F-C7F1-4BDB-87FF-A065C75B9A47}" type="presOf" srcId="{1DA05AC4-BA96-4F3F-9597-2FEAF85636AF}" destId="{F04B8038-C7DB-4C04-A87B-EA9896FBE483}" srcOrd="0" destOrd="0" presId="urn:microsoft.com/office/officeart/2005/8/layout/chevron1"/>
    <dgm:cxn modelId="{26209708-FF44-4C56-B417-3B07724AD851}" type="presOf" srcId="{FA258CB8-4D7F-4560-88B0-DE5E53ACBEE2}" destId="{69E6CD51-50B4-47A0-91AD-547AC3624667}" srcOrd="0" destOrd="0" presId="urn:microsoft.com/office/officeart/2005/8/layout/chevron1"/>
    <dgm:cxn modelId="{9DFEF571-B7A4-4FC1-96A9-B96F23D6B5EF}" type="presOf" srcId="{7BFA42E3-F1B7-4EA5-B484-1E3481008117}" destId="{85B276B3-81D5-4C14-9900-460868B1E2AC}" srcOrd="0" destOrd="0" presId="urn:microsoft.com/office/officeart/2005/8/layout/chevron1"/>
    <dgm:cxn modelId="{CDDF528E-5A19-4412-BD85-7842D8EC77D9}" srcId="{FA258CB8-4D7F-4560-88B0-DE5E53ACBEE2}" destId="{B3C3889B-F393-4571-B2A1-22BAB2EAE4CB}" srcOrd="1" destOrd="0" parTransId="{909FAC42-0AC0-4069-8398-70C9A6352BDC}" sibTransId="{10944B5F-38DB-4A95-85E4-CB542084D2D5}"/>
    <dgm:cxn modelId="{3CEA2DD5-02E7-4E2F-BFF8-5AAD99D78D1F}" srcId="{FA258CB8-4D7F-4560-88B0-DE5E53ACBEE2}" destId="{7BFA42E3-F1B7-4EA5-B484-1E3481008117}" srcOrd="2" destOrd="0" parTransId="{D9C973D8-FA43-4328-BB8E-FBA25CB88683}" sibTransId="{94DDD3C9-C24B-4C5C-88CA-EAF27AA3C326}"/>
    <dgm:cxn modelId="{A2059386-5AD7-4913-A369-71A9A5E4A181}" type="presOf" srcId="{B3C3889B-F393-4571-B2A1-22BAB2EAE4CB}" destId="{C77AD80E-EB54-42C2-9F5C-790B53D3A809}" srcOrd="0" destOrd="0" presId="urn:microsoft.com/office/officeart/2005/8/layout/chevron1"/>
    <dgm:cxn modelId="{4283F634-A832-42CD-B8CC-2C6A82A88A3B}" srcId="{FA258CB8-4D7F-4560-88B0-DE5E53ACBEE2}" destId="{1DA05AC4-BA96-4F3F-9597-2FEAF85636AF}" srcOrd="0" destOrd="0" parTransId="{EF0D6363-E038-43EA-B0F5-2F6076261789}" sibTransId="{3AB1DB17-2F03-4E84-9620-6830AE6B05E0}"/>
    <dgm:cxn modelId="{CD0DA2A7-169B-4BB1-9373-71821A74664C}" type="presParOf" srcId="{69E6CD51-50B4-47A0-91AD-547AC3624667}" destId="{F04B8038-C7DB-4C04-A87B-EA9896FBE483}" srcOrd="0" destOrd="0" presId="urn:microsoft.com/office/officeart/2005/8/layout/chevron1"/>
    <dgm:cxn modelId="{EE912232-D384-45DE-BB97-B0D1BCFC6A69}" type="presParOf" srcId="{69E6CD51-50B4-47A0-91AD-547AC3624667}" destId="{2671C518-013E-4DA0-B873-4FD347DFF27B}" srcOrd="1" destOrd="0" presId="urn:microsoft.com/office/officeart/2005/8/layout/chevron1"/>
    <dgm:cxn modelId="{1B8A3F85-4529-44B3-B822-365704BE69F1}" type="presParOf" srcId="{69E6CD51-50B4-47A0-91AD-547AC3624667}" destId="{C77AD80E-EB54-42C2-9F5C-790B53D3A809}" srcOrd="2" destOrd="0" presId="urn:microsoft.com/office/officeart/2005/8/layout/chevron1"/>
    <dgm:cxn modelId="{2FF0AA06-238C-4EC5-8001-37BF3E1B1C27}" type="presParOf" srcId="{69E6CD51-50B4-47A0-91AD-547AC3624667}" destId="{6D88393E-013B-4620-B764-B6A9E8AC0D8F}" srcOrd="3" destOrd="0" presId="urn:microsoft.com/office/officeart/2005/8/layout/chevron1"/>
    <dgm:cxn modelId="{90B5C007-B126-4EA7-89CF-43A008FA48AB}" type="presParOf" srcId="{69E6CD51-50B4-47A0-91AD-547AC3624667}" destId="{85B276B3-81D5-4C14-9900-460868B1E2AC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FA8AE-83FC-4974-922F-DE47096E67CF}">
      <dsp:nvSpPr>
        <dsp:cNvPr id="0" name=""/>
        <dsp:cNvSpPr/>
      </dsp:nvSpPr>
      <dsp:spPr>
        <a:xfrm>
          <a:off x="2815038" y="2586082"/>
          <a:ext cx="2435723" cy="183867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rPr>
            <a:t>REDES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pt-B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rPr>
            <a:t>DE ATENÇÃO À SAÚDE</a:t>
          </a:r>
          <a:endParaRPr lang="pt-BR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cs typeface="Arial" pitchFamily="34" charset="0"/>
          </a:endParaRPr>
        </a:p>
      </dsp:txBody>
      <dsp:txXfrm>
        <a:off x="3171741" y="2855349"/>
        <a:ext cx="1722317" cy="1300136"/>
      </dsp:txXfrm>
    </dsp:sp>
    <dsp:sp modelId="{06C6334B-A32F-40E6-A9B5-152B9567288E}">
      <dsp:nvSpPr>
        <dsp:cNvPr id="0" name=""/>
        <dsp:cNvSpPr/>
      </dsp:nvSpPr>
      <dsp:spPr>
        <a:xfrm rot="10805284">
          <a:off x="1050412" y="3240104"/>
          <a:ext cx="1667574" cy="5240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F9F9FA-A630-415B-9171-D9D443605DCA}">
      <dsp:nvSpPr>
        <dsp:cNvPr id="0" name=""/>
        <dsp:cNvSpPr/>
      </dsp:nvSpPr>
      <dsp:spPr>
        <a:xfrm>
          <a:off x="82363" y="2696678"/>
          <a:ext cx="1936100" cy="16083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bg1"/>
              </a:solidFill>
              <a:latin typeface="Cambria" pitchFamily="18" charset="0"/>
              <a:cs typeface="Arial" pitchFamily="34" charset="0"/>
            </a:rPr>
            <a:t>ORGANIZADAS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latin typeface="Cambria" pitchFamily="18" charset="0"/>
              <a:cs typeface="Arial" pitchFamily="34" charset="0"/>
            </a:rPr>
            <a:t>por critérios de eficiência microeconômica na aplicação dos recursos.  </a:t>
          </a:r>
          <a:endParaRPr lang="pt-BR" sz="1400" b="0" kern="1200" dirty="0">
            <a:latin typeface="Cambria" pitchFamily="18" charset="0"/>
            <a:cs typeface="Arial" pitchFamily="34" charset="0"/>
          </a:endParaRPr>
        </a:p>
      </dsp:txBody>
      <dsp:txXfrm>
        <a:off x="129469" y="2743784"/>
        <a:ext cx="1841888" cy="1514099"/>
      </dsp:txXfrm>
    </dsp:sp>
    <dsp:sp modelId="{09B031D2-7CCD-4DA1-BCB6-745718138E5F}">
      <dsp:nvSpPr>
        <dsp:cNvPr id="0" name=""/>
        <dsp:cNvSpPr/>
      </dsp:nvSpPr>
      <dsp:spPr>
        <a:xfrm rot="13034804">
          <a:off x="1143005" y="1864092"/>
          <a:ext cx="2151578" cy="5240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DD15C-7A7B-4EC5-9FB0-910F154D4F4D}">
      <dsp:nvSpPr>
        <dsp:cNvPr id="0" name=""/>
        <dsp:cNvSpPr/>
      </dsp:nvSpPr>
      <dsp:spPr>
        <a:xfrm>
          <a:off x="317826" y="762189"/>
          <a:ext cx="2089201" cy="1425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Cambria" pitchFamily="18" charset="0"/>
              <a:cs typeface="Arial" pitchFamily="34" charset="0"/>
            </a:rPr>
            <a:t>INTEGRADAS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latin typeface="Cambria" pitchFamily="18" charset="0"/>
              <a:cs typeface="Arial" pitchFamily="34" charset="0"/>
            </a:rPr>
            <a:t>a partir da complementaridade de diferentes densidades tecnológicas;</a:t>
          </a:r>
          <a:endParaRPr lang="pt-BR" sz="1400" b="0" kern="1200" dirty="0">
            <a:latin typeface="Cambria" pitchFamily="18" charset="0"/>
            <a:cs typeface="Arial" pitchFamily="34" charset="0"/>
          </a:endParaRPr>
        </a:p>
      </dsp:txBody>
      <dsp:txXfrm>
        <a:off x="359580" y="803943"/>
        <a:ext cx="2005693" cy="1342080"/>
      </dsp:txXfrm>
    </dsp:sp>
    <dsp:sp modelId="{50F2587F-6662-4779-961B-0E8C69A1D9F8}">
      <dsp:nvSpPr>
        <dsp:cNvPr id="0" name=""/>
        <dsp:cNvSpPr/>
      </dsp:nvSpPr>
      <dsp:spPr>
        <a:xfrm rot="16264417">
          <a:off x="3431805" y="1619243"/>
          <a:ext cx="1263064" cy="5240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54360D-BCDD-4D03-8567-4735D3FD57F9}">
      <dsp:nvSpPr>
        <dsp:cNvPr id="0" name=""/>
        <dsp:cNvSpPr/>
      </dsp:nvSpPr>
      <dsp:spPr>
        <a:xfrm>
          <a:off x="2990892" y="340230"/>
          <a:ext cx="2168556" cy="18192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Cambria" pitchFamily="18" charset="0"/>
              <a:cs typeface="Arial" pitchFamily="34" charset="0"/>
            </a:rPr>
            <a:t>OBJETIVADAS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latin typeface="Cambria" pitchFamily="18" charset="0"/>
              <a:cs typeface="Arial" pitchFamily="34" charset="0"/>
            </a:rPr>
            <a:t>pela provisão de atenção contínua, integral, de qualidade, responsável e humanizada à saúde</a:t>
          </a:r>
          <a:endParaRPr lang="pt-BR" sz="1400" b="0" kern="1200" dirty="0">
            <a:latin typeface="Cambria" pitchFamily="18" charset="0"/>
            <a:cs typeface="Arial" pitchFamily="34" charset="0"/>
          </a:endParaRPr>
        </a:p>
      </dsp:txBody>
      <dsp:txXfrm>
        <a:off x="3044175" y="393513"/>
        <a:ext cx="2061990" cy="1712639"/>
      </dsp:txXfrm>
    </dsp:sp>
    <dsp:sp modelId="{CC365D77-C725-4EEC-9837-280612FEB03D}">
      <dsp:nvSpPr>
        <dsp:cNvPr id="0" name=""/>
        <dsp:cNvSpPr/>
      </dsp:nvSpPr>
      <dsp:spPr>
        <a:xfrm rot="19345627">
          <a:off x="4764607" y="1870558"/>
          <a:ext cx="2105440" cy="5240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EB1D95-2110-47C1-942A-5B024CE98AC2}">
      <dsp:nvSpPr>
        <dsp:cNvPr id="0" name=""/>
        <dsp:cNvSpPr/>
      </dsp:nvSpPr>
      <dsp:spPr>
        <a:xfrm>
          <a:off x="5607080" y="656731"/>
          <a:ext cx="2089219" cy="16678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Cambria" pitchFamily="18" charset="0"/>
              <a:cs typeface="Arial" pitchFamily="34" charset="0"/>
            </a:rPr>
            <a:t>CONSTRUÍDAS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latin typeface="Cambria" pitchFamily="18" charset="0"/>
              <a:cs typeface="Arial" pitchFamily="34" charset="0"/>
            </a:rPr>
            <a:t>mediante o planejamento, a gestão e o financiamento intergovernamentais cooperativos</a:t>
          </a:r>
          <a:endParaRPr lang="pt-BR" sz="1400" b="0" kern="1200" dirty="0">
            <a:latin typeface="Cambria" pitchFamily="18" charset="0"/>
            <a:cs typeface="Arial" pitchFamily="34" charset="0"/>
          </a:endParaRPr>
        </a:p>
      </dsp:txBody>
      <dsp:txXfrm>
        <a:off x="5655929" y="705580"/>
        <a:ext cx="1991521" cy="1570142"/>
      </dsp:txXfrm>
    </dsp:sp>
    <dsp:sp modelId="{FC4F1B10-2304-4E17-9D9B-39D2304686E6}">
      <dsp:nvSpPr>
        <dsp:cNvPr id="0" name=""/>
        <dsp:cNvSpPr/>
      </dsp:nvSpPr>
      <dsp:spPr>
        <a:xfrm>
          <a:off x="5356334" y="3243407"/>
          <a:ext cx="1813936" cy="5240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4DBF1B-0409-490D-AC00-ABAA20BEF642}">
      <dsp:nvSpPr>
        <dsp:cNvPr id="0" name=""/>
        <dsp:cNvSpPr/>
      </dsp:nvSpPr>
      <dsp:spPr>
        <a:xfrm>
          <a:off x="6296903" y="2589352"/>
          <a:ext cx="1746736" cy="18321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latin typeface="Cambria" pitchFamily="18" charset="0"/>
              <a:cs typeface="Arial" pitchFamily="34" charset="0"/>
            </a:rPr>
            <a:t>VOLTADAS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latin typeface="Cambria" pitchFamily="18" charset="0"/>
              <a:cs typeface="Arial" pitchFamily="34" charset="0"/>
            </a:rPr>
            <a:t>Para as necessidades populacionais de cada espaço regional singular</a:t>
          </a:r>
          <a:endParaRPr lang="pt-BR" sz="1400" b="0" kern="1200" dirty="0">
            <a:latin typeface="Cambria" pitchFamily="18" charset="0"/>
            <a:cs typeface="Arial" pitchFamily="34" charset="0"/>
          </a:endParaRPr>
        </a:p>
      </dsp:txBody>
      <dsp:txXfrm>
        <a:off x="6348063" y="2640512"/>
        <a:ext cx="1644416" cy="1729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A868442-397C-473A-A5AA-5ABF29B8366F}" type="datetimeFigureOut">
              <a:rPr lang="pt-BR"/>
              <a:pPr>
                <a:defRPr/>
              </a:pPr>
              <a:t>19/06/2013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0E03303-4D28-43DC-905F-C5B7E8518E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938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3E18DD7-53D4-4D43-BBCA-03E997A83C37}" type="datetimeFigureOut">
              <a:rPr lang="pt-BR"/>
              <a:pPr>
                <a:defRPr/>
              </a:pPr>
              <a:t>19/06/2013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2DB524D-2374-4FBE-8E4F-417BFD2B6D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625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81B70D-1A00-4A1B-BAF6-E4B2A97D0292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17A47-E5B8-4E0D-8CFA-A3A7AA17A6E9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B1D514-3399-4234-B07F-B4A2DF593B04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79512" y="44624"/>
            <a:ext cx="8856984" cy="764704"/>
          </a:xfrm>
        </p:spPr>
        <p:txBody>
          <a:bodyPr>
            <a:noAutofit/>
          </a:bodyPr>
          <a:lstStyle>
            <a:lvl1pPr algn="l">
              <a:defRPr sz="2600"/>
            </a:lvl1pPr>
          </a:lstStyle>
          <a:p>
            <a:endParaRPr lang="pt-BR" dirty="0"/>
          </a:p>
        </p:txBody>
      </p:sp>
      <p:sp>
        <p:nvSpPr>
          <p:cNvPr id="9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4896544"/>
          </a:xfrm>
        </p:spPr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  <a:defRPr sz="2200"/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  <a:defRPr sz="2200"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  <a:defRPr sz="2200"/>
            </a:lvl4pPr>
            <a:lvl5pPr marL="2057400" indent="-228600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  <a:defRPr sz="22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31671-04AF-44CA-8898-B4A15CDB2388}" type="datetimeFigureOut">
              <a:rPr lang="pt-BR"/>
              <a:pPr>
                <a:defRPr/>
              </a:pPr>
              <a:t>19/06/2013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AEC51-09D2-4245-9940-7F51AE39BE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A8731-FF56-446D-AE8E-A46A3BE4CEE8}" type="datetimeFigureOut">
              <a:rPr lang="pt-BR"/>
              <a:pPr>
                <a:defRPr/>
              </a:pPr>
              <a:t>19/06/2013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8BD28-4A61-4B7E-8DCB-1D9E74FF91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E6FEE-3D13-4688-B3CB-131AB481911A}" type="datetimeFigureOut">
              <a:rPr lang="pt-BR"/>
              <a:pPr>
                <a:defRPr/>
              </a:pPr>
              <a:t>19/06/2013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76631-1D19-43C7-93C1-CF2FD42E19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DB0390-F0B9-48A0-BA0F-BC81D690BC9A}" type="datetimeFigureOut">
              <a:rPr lang="pt-BR"/>
              <a:pPr>
                <a:defRPr/>
              </a:pPr>
              <a:t>19/06/2013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2C08D5-D814-4CA8-AB98-C07D90C10E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m 7" descr="slides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0" r:id="rId3"/>
    <p:sldLayoutId id="2147483652" r:id="rId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microsoft.com/office/2007/relationships/diagramDrawing" Target="../diagrams/drawing6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diagramQuickStyle" Target="../diagrams/quickStyle6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diagramLayout" Target="../diagrams/layout6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9552" y="1268700"/>
            <a:ext cx="8062913" cy="173682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AS REDES DE ATENÇÃO À SAÚDE:</a:t>
            </a:r>
            <a:br>
              <a:rPr lang="pt-BR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</a:br>
            <a:r>
              <a:rPr lang="pt-B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escolhas para a integralidade e garantia de acesso </a:t>
            </a:r>
            <a:r>
              <a:rPr lang="pt-BR" sz="2400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/>
            </a:r>
            <a:br>
              <a:rPr lang="pt-BR" sz="2400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</a:br>
            <a:endParaRPr lang="pt-BR" sz="1800" dirty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87624" y="3752166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err="1" smtClean="0">
                <a:latin typeface="Cambria" pitchFamily="18" charset="0"/>
              </a:rPr>
              <a:t>Hêider</a:t>
            </a:r>
            <a:r>
              <a:rPr lang="pt-BR" sz="2000" b="1" dirty="0" smtClean="0">
                <a:latin typeface="Cambria" pitchFamily="18" charset="0"/>
              </a:rPr>
              <a:t> Aurélio Pinto</a:t>
            </a:r>
          </a:p>
          <a:p>
            <a:pPr algn="ctr"/>
            <a:r>
              <a:rPr lang="pt-BR" b="1" dirty="0" smtClean="0">
                <a:latin typeface="Cambria" pitchFamily="18" charset="0"/>
              </a:rPr>
              <a:t>Diretor do Departamento de Atenção Básica</a:t>
            </a:r>
          </a:p>
          <a:p>
            <a:pPr algn="ctr"/>
            <a:r>
              <a:rPr lang="pt-BR" b="1" dirty="0" smtClean="0">
                <a:latin typeface="Cambria" pitchFamily="18" charset="0"/>
              </a:rPr>
              <a:t>DAB/SAS/MS</a:t>
            </a:r>
            <a:endParaRPr lang="pt-BR" dirty="0">
              <a:latin typeface="Cambria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96950"/>
          </a:xfrm>
        </p:spPr>
        <p:txBody>
          <a:bodyPr/>
          <a:lstStyle/>
          <a:p>
            <a:r>
              <a:rPr lang="pt-B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DIRETRIZ DO MS</a:t>
            </a:r>
            <a:endParaRPr lang="pt-BR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5" name="Espaço Reservado para Rodapé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Colocar </a:t>
            </a:r>
            <a:r>
              <a:rPr lang="pt-BR" dirty="0" err="1" smtClean="0"/>
              <a:t>font</a:t>
            </a:r>
            <a:r>
              <a:rPr lang="pt-BR" dirty="0" smtClean="0"/>
              <a:t>: Portaria</a:t>
            </a:r>
            <a:endParaRPr lang="pt-BR" dirty="0"/>
          </a:p>
        </p:txBody>
      </p:sp>
      <p:sp>
        <p:nvSpPr>
          <p:cNvPr id="7" name="Seta para baixo 6"/>
          <p:cNvSpPr/>
          <p:nvPr/>
        </p:nvSpPr>
        <p:spPr>
          <a:xfrm>
            <a:off x="4139952" y="3284984"/>
            <a:ext cx="1152128" cy="1152128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67544" y="1772770"/>
            <a:ext cx="8157592" cy="1003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  <a:defRPr/>
            </a:pPr>
            <a:r>
              <a:rPr lang="pt-BR" b="1" dirty="0" smtClean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Prover ações e serviços de saúde com garantia de acesso equânime a uma  atenção integral, resolutiva, de qualidade, humanizada e em tempo adequado.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051650" y="4725180"/>
            <a:ext cx="5184720" cy="1003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Através da organização e desenvolvimento </a:t>
            </a:r>
          </a:p>
          <a:p>
            <a:pPr algn="ctr"/>
            <a:r>
              <a:rPr lang="pt-BR" b="1" dirty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d</a:t>
            </a:r>
            <a:r>
              <a:rPr lang="pt-BR" b="1" dirty="0" smtClean="0">
                <a:solidFill>
                  <a:schemeClr val="bg1"/>
                </a:solidFill>
                <a:latin typeface="Cambria" pitchFamily="18" charset="0"/>
                <a:cs typeface="Arial" pitchFamily="34" charset="0"/>
              </a:rPr>
              <a:t>e redes de atenção a saúde</a:t>
            </a:r>
            <a:endParaRPr lang="pt-BR" b="1" dirty="0">
              <a:solidFill>
                <a:schemeClr val="bg1"/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9404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20080"/>
          </a:xfrm>
        </p:spPr>
        <p:txBody>
          <a:bodyPr/>
          <a:lstStyle/>
          <a:p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AS REDES DE ATENÇÃO À SAÚDE</a:t>
            </a:r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pPr algn="just"/>
            <a:endParaRPr lang="pt-BR" sz="24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None/>
            </a:pPr>
            <a:r>
              <a:rPr lang="pt-BR" sz="2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Conceito:</a:t>
            </a:r>
          </a:p>
          <a:p>
            <a:pPr algn="just">
              <a:buNone/>
            </a:pPr>
            <a:endParaRPr lang="pt-BR" sz="2400" b="1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marL="457200" lvl="1" indent="0" algn="just">
              <a:buNone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São arranjos organizativos de ações e serviços de saúde, de diferentes densidades tecnológicas, que integradas por meio de sistemas de apoio técnico, logístico e de gestão, buscam garantir a integralidade do cuidado (Ministério da Saúde, 2010 – Portaria 4.279, de 30/12/2010). </a:t>
            </a:r>
          </a:p>
          <a:p>
            <a:pPr marL="457200" lvl="1" indent="0" algn="just">
              <a:buNone/>
            </a:pPr>
            <a:endParaRPr lang="pt-BR" sz="24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marL="457200" lvl="1" indent="0" algn="just">
              <a:buFont typeface="Arial" pitchFamily="34" charset="0"/>
              <a:buChar char="•"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  </a:t>
            </a:r>
            <a:r>
              <a:rPr lang="pt-BR" sz="2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Decreto 7508</a:t>
            </a:r>
          </a:p>
          <a:p>
            <a:pPr marL="457200" lvl="1" indent="0" algn="just">
              <a:buNone/>
            </a:pPr>
            <a:endParaRPr lang="pt-BR" sz="24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2400" b="1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>
              <a:buNone/>
            </a:pPr>
            <a:endParaRPr lang="pt-BR" sz="2400" b="1" dirty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867489"/>
            <a:ext cx="8229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DESCRIÇÃO DO CONCEITO</a:t>
            </a:r>
          </a:p>
        </p:txBody>
      </p:sp>
      <p:graphicFrame>
        <p:nvGraphicFramePr>
          <p:cNvPr id="5" name="Espaço Reservado para Conteúdo 4"/>
          <p:cNvGraphicFramePr>
            <a:graphicFrameLocks/>
          </p:cNvGraphicFramePr>
          <p:nvPr/>
        </p:nvGraphicFramePr>
        <p:xfrm>
          <a:off x="539552" y="1484784"/>
          <a:ext cx="813690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93734"/>
          </a:xfrm>
        </p:spPr>
        <p:txBody>
          <a:bodyPr/>
          <a:lstStyle/>
          <a:p>
            <a:r>
              <a:rPr lang="pt-B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AS CARACTERÍSTICAS DA RAS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9"/>
            <a:ext cx="8568952" cy="4824536"/>
          </a:xfrm>
        </p:spPr>
        <p:txBody>
          <a:bodyPr/>
          <a:lstStyle/>
          <a:p>
            <a:pPr algn="just">
              <a:buNone/>
            </a:pPr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lvl="1" algn="just">
              <a:buNone/>
            </a:pPr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  <a:p>
            <a:pPr algn="just"/>
            <a:endParaRPr lang="pt-BR" sz="2000" dirty="0" smtClean="0">
              <a:solidFill>
                <a:srgbClr val="002060"/>
              </a:solidFill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852536" y="1542166"/>
            <a:ext cx="7704956" cy="77897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latin typeface="Cambria" pitchFamily="18" charset="0"/>
                <a:cs typeface="Arial" pitchFamily="34" charset="0"/>
              </a:rPr>
              <a:t>Formação de relações horizontais entre os pontos de atenção, tendo ABS como centro de comunicação</a:t>
            </a:r>
            <a:endParaRPr lang="pt-BR" sz="2000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1403560" y="2613660"/>
            <a:ext cx="6624920" cy="576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latin typeface="Cambria" pitchFamily="18" charset="0"/>
                <a:cs typeface="Arial" pitchFamily="34" charset="0"/>
              </a:rPr>
              <a:t>Centralidade nas necessidades de saúde da população</a:t>
            </a:r>
            <a:endParaRPr lang="pt-BR" sz="2000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428612" y="3486382"/>
            <a:ext cx="6552910" cy="5000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latin typeface="Cambria" pitchFamily="18" charset="0"/>
                <a:cs typeface="Arial" pitchFamily="34" charset="0"/>
              </a:rPr>
              <a:t>Responsabilização por atenção contínua e integral</a:t>
            </a:r>
            <a:endParaRPr lang="pt-BR" sz="2000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2518142" y="4261218"/>
            <a:ext cx="4392610" cy="5715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latin typeface="Cambria" pitchFamily="18" charset="0"/>
                <a:cs typeface="Arial" pitchFamily="34" charset="0"/>
              </a:rPr>
              <a:t>Cuidado multiprofissional</a:t>
            </a:r>
            <a:endParaRPr lang="pt-BR" sz="2000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043510" y="5082184"/>
            <a:ext cx="7345016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latin typeface="Cambria" pitchFamily="18" charset="0"/>
                <a:cs typeface="Arial" pitchFamily="34" charset="0"/>
              </a:rPr>
              <a:t>Compartilhamento de objetivos e compromissos com resultados sanitários e econômicos</a:t>
            </a:r>
            <a:endParaRPr lang="pt-BR" sz="2000" dirty="0"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580926"/>
          </a:xfrm>
        </p:spPr>
        <p:txBody>
          <a:bodyPr/>
          <a:lstStyle/>
          <a:p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OS ELEMENTOS CONSTITUTIVOS DA RAS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4464496"/>
          </a:xfrm>
        </p:spPr>
        <p:txBody>
          <a:bodyPr/>
          <a:lstStyle/>
          <a:p>
            <a:pPr marL="0" indent="0" algn="just">
              <a:buNone/>
            </a:pP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Operacionalização da RAS se dá pela interação dos seus  elementos constitutivos. São eles:</a:t>
            </a:r>
          </a:p>
          <a:p>
            <a:pPr algn="just">
              <a:buNone/>
            </a:pP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(1) </a:t>
            </a:r>
            <a:r>
              <a:rPr lang="pt-BR" sz="17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População adscrita </a:t>
            </a: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a uma determinado território (região de saúde)</a:t>
            </a:r>
          </a:p>
          <a:p>
            <a:pPr algn="just">
              <a:buNone/>
            </a:pP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(2) </a:t>
            </a:r>
            <a:r>
              <a:rPr lang="pt-BR" sz="17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Estrutura operacional, </a:t>
            </a: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que inclui: </a:t>
            </a: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(a) pontos de atenção; (b) ligações entre os pontos de atenção</a:t>
            </a:r>
          </a:p>
          <a:p>
            <a:pPr lvl="1" algn="just">
              <a:buNone/>
            </a:pP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a)  Pontos de atenção em saúde:</a:t>
            </a:r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Unidades de  Atenção Básica – centros de comunicação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Pontos de atenção secundários e terciários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Sistemas de apoio diagnóstico e terapêutico</a:t>
            </a:r>
          </a:p>
          <a:p>
            <a:pPr lvl="1" algn="just">
              <a:buNone/>
            </a:pP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b) Sistemas transversais que conectam os pontos de atenção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Sistemas logísticos: identificação usuário; centrais regulação; registro eletrônico e sistema de transporte sanitário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Sistemas de governança : institucional, gerencial e de financiamento</a:t>
            </a:r>
          </a:p>
          <a:p>
            <a:pPr algn="just">
              <a:buNone/>
            </a:pP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(3) </a:t>
            </a:r>
            <a:r>
              <a:rPr lang="pt-BR" sz="1700" b="1" dirty="0" smtClean="0">
                <a:solidFill>
                  <a:srgbClr val="FF0000"/>
                </a:solidFill>
                <a:latin typeface="Cambria" pitchFamily="18" charset="0"/>
                <a:cs typeface="Arial" pitchFamily="34" charset="0"/>
              </a:rPr>
              <a:t>Modelo de atenção à saúde</a:t>
            </a:r>
            <a:r>
              <a:rPr lang="pt-BR" sz="17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: </a:t>
            </a:r>
            <a:r>
              <a:rPr lang="pt-BR" sz="17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modelo lógico que organiza o funcionamento da RAS</a:t>
            </a:r>
            <a:endParaRPr lang="pt-BR" sz="1700" b="1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lvl="1"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lvl="1" algn="just">
              <a:buNone/>
            </a:pPr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b="1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lvl="1"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lvl="1"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  <a:p>
            <a:pPr algn="just"/>
            <a:endParaRPr lang="pt-BR" sz="1700" dirty="0" smtClean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1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9811" y="764630"/>
            <a:ext cx="6759732" cy="706022"/>
          </a:xfrm>
        </p:spPr>
        <p:txBody>
          <a:bodyPr/>
          <a:lstStyle/>
          <a:p>
            <a:r>
              <a:rPr lang="pt-BR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OPÇÃO CONCEITUAL RAS</a:t>
            </a:r>
            <a:endParaRPr lang="pt-BR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1419342" y="2421380"/>
            <a:ext cx="1152160" cy="715182"/>
          </a:xfrm>
          <a:prstGeom prst="roundRect">
            <a:avLst>
              <a:gd name="adj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Prevenção</a:t>
            </a:r>
            <a:endParaRPr lang="pt-BR" sz="1600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2710605" y="2608538"/>
            <a:ext cx="1274450" cy="71518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Diagnóstico</a:t>
            </a:r>
            <a:endParaRPr lang="pt-BR" sz="1600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4083934" y="2748886"/>
            <a:ext cx="1224170" cy="74836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Tratamento</a:t>
            </a:r>
            <a:endParaRPr lang="pt-BR" sz="1600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409661" y="2933691"/>
            <a:ext cx="1274455" cy="74836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Reabilitação</a:t>
            </a:r>
            <a:endParaRPr lang="pt-BR" sz="1600" dirty="0"/>
          </a:p>
        </p:txBody>
      </p:sp>
      <p:sp>
        <p:nvSpPr>
          <p:cNvPr id="8" name="Retângulo de cantos arredondados 7"/>
          <p:cNvSpPr/>
          <p:nvPr/>
        </p:nvSpPr>
        <p:spPr>
          <a:xfrm>
            <a:off x="1353702" y="4437140"/>
            <a:ext cx="1193755" cy="64809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Atenção Secundária</a:t>
            </a:r>
            <a:endParaRPr lang="pt-BR" sz="1600" dirty="0"/>
          </a:p>
        </p:txBody>
      </p:sp>
      <p:sp>
        <p:nvSpPr>
          <p:cNvPr id="9" name="Retângulo de cantos arredondados 8"/>
          <p:cNvSpPr/>
          <p:nvPr/>
        </p:nvSpPr>
        <p:spPr>
          <a:xfrm>
            <a:off x="100137" y="4590516"/>
            <a:ext cx="1080150" cy="7201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Atenção básica</a:t>
            </a:r>
            <a:endParaRPr lang="pt-BR" sz="1600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3923910" y="3907648"/>
            <a:ext cx="1368189" cy="77072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Atenção Quaternária</a:t>
            </a:r>
            <a:endParaRPr lang="pt-BR" sz="1600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649460" y="4087783"/>
            <a:ext cx="1080150" cy="69871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Atenção Terciária</a:t>
            </a:r>
            <a:endParaRPr lang="pt-BR" sz="1600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100137" y="2132820"/>
            <a:ext cx="1277610" cy="71518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/>
              <a:t>Promoção</a:t>
            </a:r>
            <a:endParaRPr lang="pt-BR" sz="1600" dirty="0"/>
          </a:p>
        </p:txBody>
      </p:sp>
      <p:sp>
        <p:nvSpPr>
          <p:cNvPr id="13" name="CaixaDeTexto 12"/>
          <p:cNvSpPr txBox="1"/>
          <p:nvPr/>
        </p:nvSpPr>
        <p:spPr>
          <a:xfrm rot="453866">
            <a:off x="909576" y="2053568"/>
            <a:ext cx="4511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/>
              <a:t>Processo Saúde/Doença</a:t>
            </a:r>
            <a:endParaRPr lang="pt-BR" sz="2000" dirty="0"/>
          </a:p>
        </p:txBody>
      </p:sp>
      <p:sp>
        <p:nvSpPr>
          <p:cNvPr id="15" name="CaixaDeTexto 14"/>
          <p:cNvSpPr txBox="1"/>
          <p:nvPr/>
        </p:nvSpPr>
        <p:spPr>
          <a:xfrm rot="21183449">
            <a:off x="395002" y="3721681"/>
            <a:ext cx="4906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Níveis de Atenção</a:t>
            </a:r>
            <a:endParaRPr lang="pt-BR" sz="2000" dirty="0"/>
          </a:p>
        </p:txBody>
      </p:sp>
      <p:cxnSp>
        <p:nvCxnSpPr>
          <p:cNvPr id="18" name="Conector de seta reta 17"/>
          <p:cNvCxnSpPr/>
          <p:nvPr/>
        </p:nvCxnSpPr>
        <p:spPr>
          <a:xfrm flipV="1">
            <a:off x="738942" y="3671944"/>
            <a:ext cx="6539200" cy="1557306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>
            <a:off x="457200" y="2619791"/>
            <a:ext cx="6802622" cy="100655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20"/>
          <p:cNvSpPr/>
          <p:nvPr/>
        </p:nvSpPr>
        <p:spPr>
          <a:xfrm>
            <a:off x="7265232" y="3429287"/>
            <a:ext cx="1776799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Integralidade</a:t>
            </a:r>
            <a:endParaRPr lang="pt-BR" sz="2000" dirty="0"/>
          </a:p>
        </p:txBody>
      </p:sp>
      <p:sp>
        <p:nvSpPr>
          <p:cNvPr id="22" name="Retângulo 21"/>
          <p:cNvSpPr/>
          <p:nvPr/>
        </p:nvSpPr>
        <p:spPr>
          <a:xfrm>
            <a:off x="7380390" y="4493706"/>
            <a:ext cx="1127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RAS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457200" y="5661310"/>
            <a:ext cx="519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Temáticas: Vulnerabilidades, Agravos, Doenças</a:t>
            </a:r>
            <a:endParaRPr lang="pt-BR" dirty="0"/>
          </a:p>
        </p:txBody>
      </p:sp>
      <p:sp>
        <p:nvSpPr>
          <p:cNvPr id="3" name="Seta para cima e para baixo 2"/>
          <p:cNvSpPr/>
          <p:nvPr/>
        </p:nvSpPr>
        <p:spPr>
          <a:xfrm>
            <a:off x="7769411" y="3829397"/>
            <a:ext cx="384220" cy="66653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54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6725" y="841375"/>
            <a:ext cx="8229600" cy="642938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A CONSTRUÇÃO DA RAS: IMPLANTAÇÃO</a:t>
            </a:r>
            <a:endParaRPr lang="pt-BR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6" name="Forma livre 5"/>
          <p:cNvSpPr/>
          <p:nvPr/>
        </p:nvSpPr>
        <p:spPr>
          <a:xfrm>
            <a:off x="449939" y="1484730"/>
            <a:ext cx="8492826" cy="290638"/>
          </a:xfrm>
          <a:custGeom>
            <a:avLst/>
            <a:gdLst>
              <a:gd name="connsiteX0" fmla="*/ 0 w 8492826"/>
              <a:gd name="connsiteY0" fmla="*/ 88314 h 529874"/>
              <a:gd name="connsiteX1" fmla="*/ 25867 w 8492826"/>
              <a:gd name="connsiteY1" fmla="*/ 25867 h 529874"/>
              <a:gd name="connsiteX2" fmla="*/ 88314 w 8492826"/>
              <a:gd name="connsiteY2" fmla="*/ 1 h 529874"/>
              <a:gd name="connsiteX3" fmla="*/ 8404512 w 8492826"/>
              <a:gd name="connsiteY3" fmla="*/ 0 h 529874"/>
              <a:gd name="connsiteX4" fmla="*/ 8466959 w 8492826"/>
              <a:gd name="connsiteY4" fmla="*/ 25867 h 529874"/>
              <a:gd name="connsiteX5" fmla="*/ 8492825 w 8492826"/>
              <a:gd name="connsiteY5" fmla="*/ 88314 h 529874"/>
              <a:gd name="connsiteX6" fmla="*/ 8492826 w 8492826"/>
              <a:gd name="connsiteY6" fmla="*/ 441560 h 529874"/>
              <a:gd name="connsiteX7" fmla="*/ 8466959 w 8492826"/>
              <a:gd name="connsiteY7" fmla="*/ 504007 h 529874"/>
              <a:gd name="connsiteX8" fmla="*/ 8404512 w 8492826"/>
              <a:gd name="connsiteY8" fmla="*/ 529874 h 529874"/>
              <a:gd name="connsiteX9" fmla="*/ 88314 w 8492826"/>
              <a:gd name="connsiteY9" fmla="*/ 529874 h 529874"/>
              <a:gd name="connsiteX10" fmla="*/ 25867 w 8492826"/>
              <a:gd name="connsiteY10" fmla="*/ 504007 h 529874"/>
              <a:gd name="connsiteX11" fmla="*/ 0 w 8492826"/>
              <a:gd name="connsiteY11" fmla="*/ 441560 h 529874"/>
              <a:gd name="connsiteX12" fmla="*/ 0 w 8492826"/>
              <a:gd name="connsiteY12" fmla="*/ 88314 h 52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92826" h="529874">
                <a:moveTo>
                  <a:pt x="0" y="88314"/>
                </a:moveTo>
                <a:cubicBezTo>
                  <a:pt x="0" y="64892"/>
                  <a:pt x="9305" y="42429"/>
                  <a:pt x="25867" y="25867"/>
                </a:cubicBezTo>
                <a:cubicBezTo>
                  <a:pt x="42429" y="9305"/>
                  <a:pt x="64892" y="0"/>
                  <a:pt x="88314" y="1"/>
                </a:cubicBezTo>
                <a:lnTo>
                  <a:pt x="8404512" y="0"/>
                </a:lnTo>
                <a:cubicBezTo>
                  <a:pt x="8427934" y="0"/>
                  <a:pt x="8450397" y="9305"/>
                  <a:pt x="8466959" y="25867"/>
                </a:cubicBezTo>
                <a:cubicBezTo>
                  <a:pt x="8483521" y="42429"/>
                  <a:pt x="8492826" y="64892"/>
                  <a:pt x="8492825" y="88314"/>
                </a:cubicBezTo>
                <a:cubicBezTo>
                  <a:pt x="8492825" y="206063"/>
                  <a:pt x="8492826" y="323811"/>
                  <a:pt x="8492826" y="441560"/>
                </a:cubicBezTo>
                <a:cubicBezTo>
                  <a:pt x="8492826" y="464982"/>
                  <a:pt x="8483522" y="487445"/>
                  <a:pt x="8466959" y="504007"/>
                </a:cubicBezTo>
                <a:cubicBezTo>
                  <a:pt x="8450397" y="520569"/>
                  <a:pt x="8427934" y="529874"/>
                  <a:pt x="8404512" y="529874"/>
                </a:cubicBezTo>
                <a:lnTo>
                  <a:pt x="88314" y="529874"/>
                </a:lnTo>
                <a:cubicBezTo>
                  <a:pt x="64892" y="529874"/>
                  <a:pt x="42429" y="520569"/>
                  <a:pt x="25867" y="504007"/>
                </a:cubicBezTo>
                <a:cubicBezTo>
                  <a:pt x="9305" y="487445"/>
                  <a:pt x="0" y="464982"/>
                  <a:pt x="0" y="441560"/>
                </a:cubicBezTo>
                <a:lnTo>
                  <a:pt x="0" y="88314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2066" tIns="63966" rIns="102066" bIns="63966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2000" dirty="0">
                <a:latin typeface="Cambria" pitchFamily="18" charset="0"/>
                <a:cs typeface="Arial" pitchFamily="34" charset="0"/>
              </a:rPr>
              <a:t>Definição clara da população e território</a:t>
            </a:r>
          </a:p>
        </p:txBody>
      </p:sp>
      <p:sp>
        <p:nvSpPr>
          <p:cNvPr id="7" name="Forma livre 6"/>
          <p:cNvSpPr/>
          <p:nvPr/>
        </p:nvSpPr>
        <p:spPr>
          <a:xfrm>
            <a:off x="449893" y="1948419"/>
            <a:ext cx="8433738" cy="366932"/>
          </a:xfrm>
          <a:custGeom>
            <a:avLst/>
            <a:gdLst>
              <a:gd name="connsiteX0" fmla="*/ 0 w 8433738"/>
              <a:gd name="connsiteY0" fmla="*/ 62840 h 377034"/>
              <a:gd name="connsiteX1" fmla="*/ 18405 w 8433738"/>
              <a:gd name="connsiteY1" fmla="*/ 18405 h 377034"/>
              <a:gd name="connsiteX2" fmla="*/ 62840 w 8433738"/>
              <a:gd name="connsiteY2" fmla="*/ 0 h 377034"/>
              <a:gd name="connsiteX3" fmla="*/ 8370898 w 8433738"/>
              <a:gd name="connsiteY3" fmla="*/ 0 h 377034"/>
              <a:gd name="connsiteX4" fmla="*/ 8415333 w 8433738"/>
              <a:gd name="connsiteY4" fmla="*/ 18405 h 377034"/>
              <a:gd name="connsiteX5" fmla="*/ 8433738 w 8433738"/>
              <a:gd name="connsiteY5" fmla="*/ 62840 h 377034"/>
              <a:gd name="connsiteX6" fmla="*/ 8433738 w 8433738"/>
              <a:gd name="connsiteY6" fmla="*/ 314194 h 377034"/>
              <a:gd name="connsiteX7" fmla="*/ 8415333 w 8433738"/>
              <a:gd name="connsiteY7" fmla="*/ 358629 h 377034"/>
              <a:gd name="connsiteX8" fmla="*/ 8370898 w 8433738"/>
              <a:gd name="connsiteY8" fmla="*/ 377034 h 377034"/>
              <a:gd name="connsiteX9" fmla="*/ 62840 w 8433738"/>
              <a:gd name="connsiteY9" fmla="*/ 377034 h 377034"/>
              <a:gd name="connsiteX10" fmla="*/ 18405 w 8433738"/>
              <a:gd name="connsiteY10" fmla="*/ 358629 h 377034"/>
              <a:gd name="connsiteX11" fmla="*/ 0 w 8433738"/>
              <a:gd name="connsiteY11" fmla="*/ 314194 h 377034"/>
              <a:gd name="connsiteX12" fmla="*/ 0 w 8433738"/>
              <a:gd name="connsiteY12" fmla="*/ 62840 h 37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33738" h="377034">
                <a:moveTo>
                  <a:pt x="0" y="62840"/>
                </a:moveTo>
                <a:cubicBezTo>
                  <a:pt x="0" y="46174"/>
                  <a:pt x="6621" y="30190"/>
                  <a:pt x="18405" y="18405"/>
                </a:cubicBezTo>
                <a:cubicBezTo>
                  <a:pt x="30190" y="6620"/>
                  <a:pt x="46173" y="0"/>
                  <a:pt x="62840" y="0"/>
                </a:cubicBezTo>
                <a:lnTo>
                  <a:pt x="8370898" y="0"/>
                </a:lnTo>
                <a:cubicBezTo>
                  <a:pt x="8387564" y="0"/>
                  <a:pt x="8403548" y="6621"/>
                  <a:pt x="8415333" y="18405"/>
                </a:cubicBezTo>
                <a:cubicBezTo>
                  <a:pt x="8427118" y="30190"/>
                  <a:pt x="8433738" y="46173"/>
                  <a:pt x="8433738" y="62840"/>
                </a:cubicBezTo>
                <a:lnTo>
                  <a:pt x="8433738" y="314194"/>
                </a:lnTo>
                <a:cubicBezTo>
                  <a:pt x="8433738" y="330860"/>
                  <a:pt x="8427117" y="346844"/>
                  <a:pt x="8415333" y="358629"/>
                </a:cubicBezTo>
                <a:cubicBezTo>
                  <a:pt x="8403548" y="370414"/>
                  <a:pt x="8387565" y="377034"/>
                  <a:pt x="8370898" y="377034"/>
                </a:cubicBezTo>
                <a:lnTo>
                  <a:pt x="62840" y="377034"/>
                </a:lnTo>
                <a:cubicBezTo>
                  <a:pt x="46174" y="377034"/>
                  <a:pt x="30190" y="370413"/>
                  <a:pt x="18405" y="358629"/>
                </a:cubicBezTo>
                <a:cubicBezTo>
                  <a:pt x="6620" y="346844"/>
                  <a:pt x="0" y="330861"/>
                  <a:pt x="0" y="314194"/>
                </a:cubicBezTo>
                <a:lnTo>
                  <a:pt x="0" y="62840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4605" tIns="56505" rIns="94605" bIns="56505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2000" dirty="0">
                <a:latin typeface="Cambria" pitchFamily="18" charset="0"/>
                <a:cs typeface="Arial" pitchFamily="34" charset="0"/>
              </a:rPr>
              <a:t>Diagnóstico situacional - RENASES </a:t>
            </a:r>
          </a:p>
        </p:txBody>
      </p:sp>
      <p:sp>
        <p:nvSpPr>
          <p:cNvPr id="9" name="Forma livre 8"/>
          <p:cNvSpPr/>
          <p:nvPr/>
        </p:nvSpPr>
        <p:spPr>
          <a:xfrm>
            <a:off x="395420" y="4209388"/>
            <a:ext cx="8492826" cy="406534"/>
          </a:xfrm>
          <a:custGeom>
            <a:avLst/>
            <a:gdLst>
              <a:gd name="connsiteX0" fmla="*/ 0 w 8492826"/>
              <a:gd name="connsiteY0" fmla="*/ 90538 h 543215"/>
              <a:gd name="connsiteX1" fmla="*/ 26518 w 8492826"/>
              <a:gd name="connsiteY1" fmla="*/ 26518 h 543215"/>
              <a:gd name="connsiteX2" fmla="*/ 90538 w 8492826"/>
              <a:gd name="connsiteY2" fmla="*/ 0 h 543215"/>
              <a:gd name="connsiteX3" fmla="*/ 8402288 w 8492826"/>
              <a:gd name="connsiteY3" fmla="*/ 0 h 543215"/>
              <a:gd name="connsiteX4" fmla="*/ 8466308 w 8492826"/>
              <a:gd name="connsiteY4" fmla="*/ 26518 h 543215"/>
              <a:gd name="connsiteX5" fmla="*/ 8492826 w 8492826"/>
              <a:gd name="connsiteY5" fmla="*/ 90538 h 543215"/>
              <a:gd name="connsiteX6" fmla="*/ 8492826 w 8492826"/>
              <a:gd name="connsiteY6" fmla="*/ 452677 h 543215"/>
              <a:gd name="connsiteX7" fmla="*/ 8466308 w 8492826"/>
              <a:gd name="connsiteY7" fmla="*/ 516697 h 543215"/>
              <a:gd name="connsiteX8" fmla="*/ 8402288 w 8492826"/>
              <a:gd name="connsiteY8" fmla="*/ 543215 h 543215"/>
              <a:gd name="connsiteX9" fmla="*/ 90538 w 8492826"/>
              <a:gd name="connsiteY9" fmla="*/ 543215 h 543215"/>
              <a:gd name="connsiteX10" fmla="*/ 26518 w 8492826"/>
              <a:gd name="connsiteY10" fmla="*/ 516697 h 543215"/>
              <a:gd name="connsiteX11" fmla="*/ 0 w 8492826"/>
              <a:gd name="connsiteY11" fmla="*/ 452677 h 543215"/>
              <a:gd name="connsiteX12" fmla="*/ 0 w 8492826"/>
              <a:gd name="connsiteY12" fmla="*/ 90538 h 54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92826" h="543215">
                <a:moveTo>
                  <a:pt x="0" y="90538"/>
                </a:moveTo>
                <a:cubicBezTo>
                  <a:pt x="0" y="66526"/>
                  <a:pt x="9539" y="43497"/>
                  <a:pt x="26518" y="26518"/>
                </a:cubicBezTo>
                <a:cubicBezTo>
                  <a:pt x="43497" y="9539"/>
                  <a:pt x="66526" y="0"/>
                  <a:pt x="90538" y="0"/>
                </a:cubicBezTo>
                <a:lnTo>
                  <a:pt x="8402288" y="0"/>
                </a:lnTo>
                <a:cubicBezTo>
                  <a:pt x="8426300" y="0"/>
                  <a:pt x="8449329" y="9539"/>
                  <a:pt x="8466308" y="26518"/>
                </a:cubicBezTo>
                <a:cubicBezTo>
                  <a:pt x="8483287" y="43497"/>
                  <a:pt x="8492826" y="66526"/>
                  <a:pt x="8492826" y="90538"/>
                </a:cubicBezTo>
                <a:lnTo>
                  <a:pt x="8492826" y="452677"/>
                </a:lnTo>
                <a:cubicBezTo>
                  <a:pt x="8492826" y="476689"/>
                  <a:pt x="8483287" y="499718"/>
                  <a:pt x="8466308" y="516697"/>
                </a:cubicBezTo>
                <a:cubicBezTo>
                  <a:pt x="8449329" y="533676"/>
                  <a:pt x="8426300" y="543215"/>
                  <a:pt x="8402288" y="543215"/>
                </a:cubicBezTo>
                <a:lnTo>
                  <a:pt x="90538" y="543215"/>
                </a:lnTo>
                <a:cubicBezTo>
                  <a:pt x="66526" y="543215"/>
                  <a:pt x="43497" y="533676"/>
                  <a:pt x="26518" y="516697"/>
                </a:cubicBezTo>
                <a:cubicBezTo>
                  <a:pt x="9539" y="499718"/>
                  <a:pt x="0" y="476689"/>
                  <a:pt x="0" y="452677"/>
                </a:cubicBezTo>
                <a:lnTo>
                  <a:pt x="0" y="90538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2718" tIns="64618" rIns="102718" bIns="64618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2000" dirty="0">
                <a:latin typeface="Cambria" pitchFamily="18" charset="0"/>
                <a:cs typeface="Arial" pitchFamily="34" charset="0"/>
              </a:rPr>
              <a:t>Criação de um sistema logístico e de suporte</a:t>
            </a:r>
          </a:p>
        </p:txBody>
      </p:sp>
      <p:sp>
        <p:nvSpPr>
          <p:cNvPr id="10" name="Forma livre 9"/>
          <p:cNvSpPr/>
          <p:nvPr/>
        </p:nvSpPr>
        <p:spPr>
          <a:xfrm>
            <a:off x="395420" y="5339776"/>
            <a:ext cx="8492826" cy="394162"/>
          </a:xfrm>
          <a:custGeom>
            <a:avLst/>
            <a:gdLst>
              <a:gd name="connsiteX0" fmla="*/ 0 w 8492826"/>
              <a:gd name="connsiteY0" fmla="*/ 98897 h 593372"/>
              <a:gd name="connsiteX1" fmla="*/ 28966 w 8492826"/>
              <a:gd name="connsiteY1" fmla="*/ 28966 h 593372"/>
              <a:gd name="connsiteX2" fmla="*/ 98897 w 8492826"/>
              <a:gd name="connsiteY2" fmla="*/ 0 h 593372"/>
              <a:gd name="connsiteX3" fmla="*/ 8393929 w 8492826"/>
              <a:gd name="connsiteY3" fmla="*/ 0 h 593372"/>
              <a:gd name="connsiteX4" fmla="*/ 8463860 w 8492826"/>
              <a:gd name="connsiteY4" fmla="*/ 28966 h 593372"/>
              <a:gd name="connsiteX5" fmla="*/ 8492826 w 8492826"/>
              <a:gd name="connsiteY5" fmla="*/ 98897 h 593372"/>
              <a:gd name="connsiteX6" fmla="*/ 8492826 w 8492826"/>
              <a:gd name="connsiteY6" fmla="*/ 494475 h 593372"/>
              <a:gd name="connsiteX7" fmla="*/ 8463860 w 8492826"/>
              <a:gd name="connsiteY7" fmla="*/ 564406 h 593372"/>
              <a:gd name="connsiteX8" fmla="*/ 8393929 w 8492826"/>
              <a:gd name="connsiteY8" fmla="*/ 593372 h 593372"/>
              <a:gd name="connsiteX9" fmla="*/ 98897 w 8492826"/>
              <a:gd name="connsiteY9" fmla="*/ 593372 h 593372"/>
              <a:gd name="connsiteX10" fmla="*/ 28966 w 8492826"/>
              <a:gd name="connsiteY10" fmla="*/ 564406 h 593372"/>
              <a:gd name="connsiteX11" fmla="*/ 0 w 8492826"/>
              <a:gd name="connsiteY11" fmla="*/ 494475 h 593372"/>
              <a:gd name="connsiteX12" fmla="*/ 0 w 8492826"/>
              <a:gd name="connsiteY12" fmla="*/ 98897 h 59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92826" h="593372">
                <a:moveTo>
                  <a:pt x="0" y="98897"/>
                </a:moveTo>
                <a:cubicBezTo>
                  <a:pt x="0" y="72668"/>
                  <a:pt x="10420" y="47513"/>
                  <a:pt x="28966" y="28966"/>
                </a:cubicBezTo>
                <a:cubicBezTo>
                  <a:pt x="47513" y="10419"/>
                  <a:pt x="72668" y="0"/>
                  <a:pt x="98897" y="0"/>
                </a:cubicBezTo>
                <a:lnTo>
                  <a:pt x="8393929" y="0"/>
                </a:lnTo>
                <a:cubicBezTo>
                  <a:pt x="8420158" y="0"/>
                  <a:pt x="8445313" y="10420"/>
                  <a:pt x="8463860" y="28966"/>
                </a:cubicBezTo>
                <a:cubicBezTo>
                  <a:pt x="8482407" y="47513"/>
                  <a:pt x="8492826" y="72668"/>
                  <a:pt x="8492826" y="98897"/>
                </a:cubicBezTo>
                <a:lnTo>
                  <a:pt x="8492826" y="494475"/>
                </a:lnTo>
                <a:cubicBezTo>
                  <a:pt x="8492826" y="520704"/>
                  <a:pt x="8482407" y="545859"/>
                  <a:pt x="8463860" y="564406"/>
                </a:cubicBezTo>
                <a:cubicBezTo>
                  <a:pt x="8445313" y="582953"/>
                  <a:pt x="8420158" y="593372"/>
                  <a:pt x="8393929" y="593372"/>
                </a:cubicBezTo>
                <a:lnTo>
                  <a:pt x="98897" y="593372"/>
                </a:lnTo>
                <a:cubicBezTo>
                  <a:pt x="72668" y="593372"/>
                  <a:pt x="47513" y="582952"/>
                  <a:pt x="28966" y="564406"/>
                </a:cubicBezTo>
                <a:cubicBezTo>
                  <a:pt x="10419" y="545859"/>
                  <a:pt x="0" y="520704"/>
                  <a:pt x="0" y="494475"/>
                </a:cubicBezTo>
                <a:lnTo>
                  <a:pt x="0" y="98897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356" tIns="65161" rIns="101356" bIns="65161" spcCol="1270" anchor="ctr"/>
          <a:lstStyle/>
          <a:p>
            <a:pPr algn="ctr"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1900" dirty="0">
                <a:latin typeface="Cambria" pitchFamily="18" charset="0"/>
                <a:cs typeface="Arial" pitchFamily="34" charset="0"/>
              </a:rPr>
              <a:t>Criação de sistema de regulação e governança para funcionamento da rede</a:t>
            </a:r>
          </a:p>
        </p:txBody>
      </p:sp>
      <p:grpSp>
        <p:nvGrpSpPr>
          <p:cNvPr id="25" name="Grupo 24"/>
          <p:cNvGrpSpPr>
            <a:grpSpLocks/>
          </p:cNvGrpSpPr>
          <p:nvPr/>
        </p:nvGrpSpPr>
        <p:grpSpPr bwMode="auto">
          <a:xfrm>
            <a:off x="466725" y="2586038"/>
            <a:ext cx="8426450" cy="1517650"/>
            <a:chOff x="467430" y="2586650"/>
            <a:chExt cx="8425170" cy="1517220"/>
          </a:xfrm>
        </p:grpSpPr>
        <p:sp>
          <p:nvSpPr>
            <p:cNvPr id="8" name="Forma livre 7"/>
            <p:cNvSpPr/>
            <p:nvPr/>
          </p:nvSpPr>
          <p:spPr>
            <a:xfrm>
              <a:off x="467430" y="3023737"/>
              <a:ext cx="1824961" cy="648090"/>
            </a:xfrm>
            <a:custGeom>
              <a:avLst/>
              <a:gdLst>
                <a:gd name="connsiteX0" fmla="*/ 0 w 8492826"/>
                <a:gd name="connsiteY0" fmla="*/ 70893 h 425348"/>
                <a:gd name="connsiteX1" fmla="*/ 20764 w 8492826"/>
                <a:gd name="connsiteY1" fmla="*/ 20764 h 425348"/>
                <a:gd name="connsiteX2" fmla="*/ 70893 w 8492826"/>
                <a:gd name="connsiteY2" fmla="*/ 0 h 425348"/>
                <a:gd name="connsiteX3" fmla="*/ 8421933 w 8492826"/>
                <a:gd name="connsiteY3" fmla="*/ 0 h 425348"/>
                <a:gd name="connsiteX4" fmla="*/ 8472062 w 8492826"/>
                <a:gd name="connsiteY4" fmla="*/ 20764 h 425348"/>
                <a:gd name="connsiteX5" fmla="*/ 8492826 w 8492826"/>
                <a:gd name="connsiteY5" fmla="*/ 70893 h 425348"/>
                <a:gd name="connsiteX6" fmla="*/ 8492826 w 8492826"/>
                <a:gd name="connsiteY6" fmla="*/ 354455 h 425348"/>
                <a:gd name="connsiteX7" fmla="*/ 8472062 w 8492826"/>
                <a:gd name="connsiteY7" fmla="*/ 404584 h 425348"/>
                <a:gd name="connsiteX8" fmla="*/ 8421933 w 8492826"/>
                <a:gd name="connsiteY8" fmla="*/ 425348 h 425348"/>
                <a:gd name="connsiteX9" fmla="*/ 70893 w 8492826"/>
                <a:gd name="connsiteY9" fmla="*/ 425348 h 425348"/>
                <a:gd name="connsiteX10" fmla="*/ 20764 w 8492826"/>
                <a:gd name="connsiteY10" fmla="*/ 404584 h 425348"/>
                <a:gd name="connsiteX11" fmla="*/ 0 w 8492826"/>
                <a:gd name="connsiteY11" fmla="*/ 354455 h 425348"/>
                <a:gd name="connsiteX12" fmla="*/ 0 w 8492826"/>
                <a:gd name="connsiteY12" fmla="*/ 70893 h 42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2826" h="425348">
                  <a:moveTo>
                    <a:pt x="0" y="70893"/>
                  </a:moveTo>
                  <a:cubicBezTo>
                    <a:pt x="0" y="52091"/>
                    <a:pt x="7469" y="34059"/>
                    <a:pt x="20764" y="20764"/>
                  </a:cubicBezTo>
                  <a:cubicBezTo>
                    <a:pt x="34059" y="7469"/>
                    <a:pt x="52091" y="0"/>
                    <a:pt x="70893" y="0"/>
                  </a:cubicBezTo>
                  <a:lnTo>
                    <a:pt x="8421933" y="0"/>
                  </a:lnTo>
                  <a:cubicBezTo>
                    <a:pt x="8440735" y="0"/>
                    <a:pt x="8458767" y="7469"/>
                    <a:pt x="8472062" y="20764"/>
                  </a:cubicBezTo>
                  <a:cubicBezTo>
                    <a:pt x="8485357" y="34059"/>
                    <a:pt x="8492826" y="52091"/>
                    <a:pt x="8492826" y="70893"/>
                  </a:cubicBezTo>
                  <a:lnTo>
                    <a:pt x="8492826" y="354455"/>
                  </a:lnTo>
                  <a:cubicBezTo>
                    <a:pt x="8492826" y="373257"/>
                    <a:pt x="8485357" y="391289"/>
                    <a:pt x="8472062" y="404584"/>
                  </a:cubicBezTo>
                  <a:cubicBezTo>
                    <a:pt x="8458767" y="417879"/>
                    <a:pt x="8440735" y="425348"/>
                    <a:pt x="8421933" y="425348"/>
                  </a:cubicBezTo>
                  <a:lnTo>
                    <a:pt x="70893" y="425348"/>
                  </a:lnTo>
                  <a:cubicBezTo>
                    <a:pt x="52091" y="425348"/>
                    <a:pt x="34059" y="417879"/>
                    <a:pt x="20764" y="404584"/>
                  </a:cubicBezTo>
                  <a:cubicBezTo>
                    <a:pt x="7469" y="391289"/>
                    <a:pt x="0" y="373257"/>
                    <a:pt x="0" y="354455"/>
                  </a:cubicBezTo>
                  <a:lnTo>
                    <a:pt x="0" y="70893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964" tIns="58864" rIns="96964" bIns="58864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t-BR" sz="2000" dirty="0">
                  <a:latin typeface="Cambria" pitchFamily="18" charset="0"/>
                  <a:cs typeface="Arial" pitchFamily="34" charset="0"/>
                </a:rPr>
                <a:t>Criação de uma imagem</a:t>
              </a:r>
            </a:p>
          </p:txBody>
        </p:sp>
        <p:sp>
          <p:nvSpPr>
            <p:cNvPr id="11" name="Forma livre 10"/>
            <p:cNvSpPr/>
            <p:nvPr/>
          </p:nvSpPr>
          <p:spPr>
            <a:xfrm>
              <a:off x="2555720" y="3140960"/>
              <a:ext cx="1584219" cy="425348"/>
            </a:xfrm>
            <a:custGeom>
              <a:avLst/>
              <a:gdLst>
                <a:gd name="connsiteX0" fmla="*/ 0 w 8492826"/>
                <a:gd name="connsiteY0" fmla="*/ 70893 h 425348"/>
                <a:gd name="connsiteX1" fmla="*/ 20764 w 8492826"/>
                <a:gd name="connsiteY1" fmla="*/ 20764 h 425348"/>
                <a:gd name="connsiteX2" fmla="*/ 70893 w 8492826"/>
                <a:gd name="connsiteY2" fmla="*/ 0 h 425348"/>
                <a:gd name="connsiteX3" fmla="*/ 8421933 w 8492826"/>
                <a:gd name="connsiteY3" fmla="*/ 0 h 425348"/>
                <a:gd name="connsiteX4" fmla="*/ 8472062 w 8492826"/>
                <a:gd name="connsiteY4" fmla="*/ 20764 h 425348"/>
                <a:gd name="connsiteX5" fmla="*/ 8492826 w 8492826"/>
                <a:gd name="connsiteY5" fmla="*/ 70893 h 425348"/>
                <a:gd name="connsiteX6" fmla="*/ 8492826 w 8492826"/>
                <a:gd name="connsiteY6" fmla="*/ 354455 h 425348"/>
                <a:gd name="connsiteX7" fmla="*/ 8472062 w 8492826"/>
                <a:gd name="connsiteY7" fmla="*/ 404584 h 425348"/>
                <a:gd name="connsiteX8" fmla="*/ 8421933 w 8492826"/>
                <a:gd name="connsiteY8" fmla="*/ 425348 h 425348"/>
                <a:gd name="connsiteX9" fmla="*/ 70893 w 8492826"/>
                <a:gd name="connsiteY9" fmla="*/ 425348 h 425348"/>
                <a:gd name="connsiteX10" fmla="*/ 20764 w 8492826"/>
                <a:gd name="connsiteY10" fmla="*/ 404584 h 425348"/>
                <a:gd name="connsiteX11" fmla="*/ 0 w 8492826"/>
                <a:gd name="connsiteY11" fmla="*/ 354455 h 425348"/>
                <a:gd name="connsiteX12" fmla="*/ 0 w 8492826"/>
                <a:gd name="connsiteY12" fmla="*/ 70893 h 42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2826" h="425348">
                  <a:moveTo>
                    <a:pt x="0" y="70893"/>
                  </a:moveTo>
                  <a:cubicBezTo>
                    <a:pt x="0" y="52091"/>
                    <a:pt x="7469" y="34059"/>
                    <a:pt x="20764" y="20764"/>
                  </a:cubicBezTo>
                  <a:cubicBezTo>
                    <a:pt x="34059" y="7469"/>
                    <a:pt x="52091" y="0"/>
                    <a:pt x="70893" y="0"/>
                  </a:cubicBezTo>
                  <a:lnTo>
                    <a:pt x="8421933" y="0"/>
                  </a:lnTo>
                  <a:cubicBezTo>
                    <a:pt x="8440735" y="0"/>
                    <a:pt x="8458767" y="7469"/>
                    <a:pt x="8472062" y="20764"/>
                  </a:cubicBezTo>
                  <a:cubicBezTo>
                    <a:pt x="8485357" y="34059"/>
                    <a:pt x="8492826" y="52091"/>
                    <a:pt x="8492826" y="70893"/>
                  </a:cubicBezTo>
                  <a:lnTo>
                    <a:pt x="8492826" y="354455"/>
                  </a:lnTo>
                  <a:cubicBezTo>
                    <a:pt x="8492826" y="373257"/>
                    <a:pt x="8485357" y="391289"/>
                    <a:pt x="8472062" y="404584"/>
                  </a:cubicBezTo>
                  <a:cubicBezTo>
                    <a:pt x="8458767" y="417879"/>
                    <a:pt x="8440735" y="425348"/>
                    <a:pt x="8421933" y="425348"/>
                  </a:cubicBezTo>
                  <a:lnTo>
                    <a:pt x="70893" y="425348"/>
                  </a:lnTo>
                  <a:cubicBezTo>
                    <a:pt x="52091" y="425348"/>
                    <a:pt x="34059" y="417879"/>
                    <a:pt x="20764" y="404584"/>
                  </a:cubicBezTo>
                  <a:cubicBezTo>
                    <a:pt x="7469" y="391289"/>
                    <a:pt x="0" y="373257"/>
                    <a:pt x="0" y="354455"/>
                  </a:cubicBezTo>
                  <a:lnTo>
                    <a:pt x="0" y="70893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964" tIns="58864" rIns="96964" bIns="58864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t-BR" sz="2000" dirty="0">
                  <a:latin typeface="Cambria" pitchFamily="18" charset="0"/>
                  <a:cs typeface="Arial" pitchFamily="34" charset="0"/>
                </a:rPr>
                <a:t>Objetivos</a:t>
              </a:r>
            </a:p>
          </p:txBody>
        </p:sp>
        <p:sp>
          <p:nvSpPr>
            <p:cNvPr id="12" name="Forma livre 11"/>
            <p:cNvSpPr/>
            <p:nvPr/>
          </p:nvSpPr>
          <p:spPr>
            <a:xfrm>
              <a:off x="4283960" y="2586650"/>
              <a:ext cx="4608640" cy="425348"/>
            </a:xfrm>
            <a:custGeom>
              <a:avLst/>
              <a:gdLst>
                <a:gd name="connsiteX0" fmla="*/ 0 w 8492826"/>
                <a:gd name="connsiteY0" fmla="*/ 70893 h 425348"/>
                <a:gd name="connsiteX1" fmla="*/ 20764 w 8492826"/>
                <a:gd name="connsiteY1" fmla="*/ 20764 h 425348"/>
                <a:gd name="connsiteX2" fmla="*/ 70893 w 8492826"/>
                <a:gd name="connsiteY2" fmla="*/ 0 h 425348"/>
                <a:gd name="connsiteX3" fmla="*/ 8421933 w 8492826"/>
                <a:gd name="connsiteY3" fmla="*/ 0 h 425348"/>
                <a:gd name="connsiteX4" fmla="*/ 8472062 w 8492826"/>
                <a:gd name="connsiteY4" fmla="*/ 20764 h 425348"/>
                <a:gd name="connsiteX5" fmla="*/ 8492826 w 8492826"/>
                <a:gd name="connsiteY5" fmla="*/ 70893 h 425348"/>
                <a:gd name="connsiteX6" fmla="*/ 8492826 w 8492826"/>
                <a:gd name="connsiteY6" fmla="*/ 354455 h 425348"/>
                <a:gd name="connsiteX7" fmla="*/ 8472062 w 8492826"/>
                <a:gd name="connsiteY7" fmla="*/ 404584 h 425348"/>
                <a:gd name="connsiteX8" fmla="*/ 8421933 w 8492826"/>
                <a:gd name="connsiteY8" fmla="*/ 425348 h 425348"/>
                <a:gd name="connsiteX9" fmla="*/ 70893 w 8492826"/>
                <a:gd name="connsiteY9" fmla="*/ 425348 h 425348"/>
                <a:gd name="connsiteX10" fmla="*/ 20764 w 8492826"/>
                <a:gd name="connsiteY10" fmla="*/ 404584 h 425348"/>
                <a:gd name="connsiteX11" fmla="*/ 0 w 8492826"/>
                <a:gd name="connsiteY11" fmla="*/ 354455 h 425348"/>
                <a:gd name="connsiteX12" fmla="*/ 0 w 8492826"/>
                <a:gd name="connsiteY12" fmla="*/ 70893 h 42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2826" h="425348">
                  <a:moveTo>
                    <a:pt x="0" y="70893"/>
                  </a:moveTo>
                  <a:cubicBezTo>
                    <a:pt x="0" y="52091"/>
                    <a:pt x="7469" y="34059"/>
                    <a:pt x="20764" y="20764"/>
                  </a:cubicBezTo>
                  <a:cubicBezTo>
                    <a:pt x="34059" y="7469"/>
                    <a:pt x="52091" y="0"/>
                    <a:pt x="70893" y="0"/>
                  </a:cubicBezTo>
                  <a:lnTo>
                    <a:pt x="8421933" y="0"/>
                  </a:lnTo>
                  <a:cubicBezTo>
                    <a:pt x="8440735" y="0"/>
                    <a:pt x="8458767" y="7469"/>
                    <a:pt x="8472062" y="20764"/>
                  </a:cubicBezTo>
                  <a:cubicBezTo>
                    <a:pt x="8485357" y="34059"/>
                    <a:pt x="8492826" y="52091"/>
                    <a:pt x="8492826" y="70893"/>
                  </a:cubicBezTo>
                  <a:lnTo>
                    <a:pt x="8492826" y="354455"/>
                  </a:lnTo>
                  <a:cubicBezTo>
                    <a:pt x="8492826" y="373257"/>
                    <a:pt x="8485357" y="391289"/>
                    <a:pt x="8472062" y="404584"/>
                  </a:cubicBezTo>
                  <a:cubicBezTo>
                    <a:pt x="8458767" y="417879"/>
                    <a:pt x="8440735" y="425348"/>
                    <a:pt x="8421933" y="425348"/>
                  </a:cubicBezTo>
                  <a:lnTo>
                    <a:pt x="70893" y="425348"/>
                  </a:lnTo>
                  <a:cubicBezTo>
                    <a:pt x="52091" y="425348"/>
                    <a:pt x="34059" y="417879"/>
                    <a:pt x="20764" y="404584"/>
                  </a:cubicBezTo>
                  <a:cubicBezTo>
                    <a:pt x="7469" y="391289"/>
                    <a:pt x="0" y="373257"/>
                    <a:pt x="0" y="354455"/>
                  </a:cubicBezTo>
                  <a:lnTo>
                    <a:pt x="0" y="70893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964" tIns="58864" rIns="96964" bIns="58864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t-BR" sz="2000" dirty="0">
                  <a:latin typeface="Cambria" pitchFamily="18" charset="0"/>
                  <a:cs typeface="Arial" pitchFamily="34" charset="0"/>
                </a:rPr>
                <a:t>Vazios assistenciais</a:t>
              </a:r>
            </a:p>
          </p:txBody>
        </p:sp>
        <p:sp>
          <p:nvSpPr>
            <p:cNvPr id="13" name="Forma livre 12"/>
            <p:cNvSpPr/>
            <p:nvPr/>
          </p:nvSpPr>
          <p:spPr>
            <a:xfrm>
              <a:off x="4283960" y="3140960"/>
              <a:ext cx="4608640" cy="425348"/>
            </a:xfrm>
            <a:custGeom>
              <a:avLst/>
              <a:gdLst>
                <a:gd name="connsiteX0" fmla="*/ 0 w 8492826"/>
                <a:gd name="connsiteY0" fmla="*/ 70893 h 425348"/>
                <a:gd name="connsiteX1" fmla="*/ 20764 w 8492826"/>
                <a:gd name="connsiteY1" fmla="*/ 20764 h 425348"/>
                <a:gd name="connsiteX2" fmla="*/ 70893 w 8492826"/>
                <a:gd name="connsiteY2" fmla="*/ 0 h 425348"/>
                <a:gd name="connsiteX3" fmla="*/ 8421933 w 8492826"/>
                <a:gd name="connsiteY3" fmla="*/ 0 h 425348"/>
                <a:gd name="connsiteX4" fmla="*/ 8472062 w 8492826"/>
                <a:gd name="connsiteY4" fmla="*/ 20764 h 425348"/>
                <a:gd name="connsiteX5" fmla="*/ 8492826 w 8492826"/>
                <a:gd name="connsiteY5" fmla="*/ 70893 h 425348"/>
                <a:gd name="connsiteX6" fmla="*/ 8492826 w 8492826"/>
                <a:gd name="connsiteY6" fmla="*/ 354455 h 425348"/>
                <a:gd name="connsiteX7" fmla="*/ 8472062 w 8492826"/>
                <a:gd name="connsiteY7" fmla="*/ 404584 h 425348"/>
                <a:gd name="connsiteX8" fmla="*/ 8421933 w 8492826"/>
                <a:gd name="connsiteY8" fmla="*/ 425348 h 425348"/>
                <a:gd name="connsiteX9" fmla="*/ 70893 w 8492826"/>
                <a:gd name="connsiteY9" fmla="*/ 425348 h 425348"/>
                <a:gd name="connsiteX10" fmla="*/ 20764 w 8492826"/>
                <a:gd name="connsiteY10" fmla="*/ 404584 h 425348"/>
                <a:gd name="connsiteX11" fmla="*/ 0 w 8492826"/>
                <a:gd name="connsiteY11" fmla="*/ 354455 h 425348"/>
                <a:gd name="connsiteX12" fmla="*/ 0 w 8492826"/>
                <a:gd name="connsiteY12" fmla="*/ 70893 h 42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2826" h="425348">
                  <a:moveTo>
                    <a:pt x="0" y="70893"/>
                  </a:moveTo>
                  <a:cubicBezTo>
                    <a:pt x="0" y="52091"/>
                    <a:pt x="7469" y="34059"/>
                    <a:pt x="20764" y="20764"/>
                  </a:cubicBezTo>
                  <a:cubicBezTo>
                    <a:pt x="34059" y="7469"/>
                    <a:pt x="52091" y="0"/>
                    <a:pt x="70893" y="0"/>
                  </a:cubicBezTo>
                  <a:lnTo>
                    <a:pt x="8421933" y="0"/>
                  </a:lnTo>
                  <a:cubicBezTo>
                    <a:pt x="8440735" y="0"/>
                    <a:pt x="8458767" y="7469"/>
                    <a:pt x="8472062" y="20764"/>
                  </a:cubicBezTo>
                  <a:cubicBezTo>
                    <a:pt x="8485357" y="34059"/>
                    <a:pt x="8492826" y="52091"/>
                    <a:pt x="8492826" y="70893"/>
                  </a:cubicBezTo>
                  <a:lnTo>
                    <a:pt x="8492826" y="354455"/>
                  </a:lnTo>
                  <a:cubicBezTo>
                    <a:pt x="8492826" y="373257"/>
                    <a:pt x="8485357" y="391289"/>
                    <a:pt x="8472062" y="404584"/>
                  </a:cubicBezTo>
                  <a:cubicBezTo>
                    <a:pt x="8458767" y="417879"/>
                    <a:pt x="8440735" y="425348"/>
                    <a:pt x="8421933" y="425348"/>
                  </a:cubicBezTo>
                  <a:lnTo>
                    <a:pt x="70893" y="425348"/>
                  </a:lnTo>
                  <a:cubicBezTo>
                    <a:pt x="52091" y="425348"/>
                    <a:pt x="34059" y="417879"/>
                    <a:pt x="20764" y="404584"/>
                  </a:cubicBezTo>
                  <a:cubicBezTo>
                    <a:pt x="7469" y="391289"/>
                    <a:pt x="0" y="373257"/>
                    <a:pt x="0" y="354455"/>
                  </a:cubicBezTo>
                  <a:lnTo>
                    <a:pt x="0" y="70893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964" tIns="58864" rIns="96964" bIns="58864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t-BR" sz="2000" dirty="0">
                  <a:latin typeface="Cambria" pitchFamily="18" charset="0"/>
                  <a:cs typeface="Arial" pitchFamily="34" charset="0"/>
                </a:rPr>
                <a:t>Articulação público - privado</a:t>
              </a:r>
            </a:p>
          </p:txBody>
        </p:sp>
        <p:sp>
          <p:nvSpPr>
            <p:cNvPr id="14" name="Forma livre 13"/>
            <p:cNvSpPr/>
            <p:nvPr/>
          </p:nvSpPr>
          <p:spPr>
            <a:xfrm>
              <a:off x="4283960" y="3678522"/>
              <a:ext cx="4599867" cy="425348"/>
            </a:xfrm>
            <a:custGeom>
              <a:avLst/>
              <a:gdLst>
                <a:gd name="connsiteX0" fmla="*/ 0 w 8492826"/>
                <a:gd name="connsiteY0" fmla="*/ 70893 h 425348"/>
                <a:gd name="connsiteX1" fmla="*/ 20764 w 8492826"/>
                <a:gd name="connsiteY1" fmla="*/ 20764 h 425348"/>
                <a:gd name="connsiteX2" fmla="*/ 70893 w 8492826"/>
                <a:gd name="connsiteY2" fmla="*/ 0 h 425348"/>
                <a:gd name="connsiteX3" fmla="*/ 8421933 w 8492826"/>
                <a:gd name="connsiteY3" fmla="*/ 0 h 425348"/>
                <a:gd name="connsiteX4" fmla="*/ 8472062 w 8492826"/>
                <a:gd name="connsiteY4" fmla="*/ 20764 h 425348"/>
                <a:gd name="connsiteX5" fmla="*/ 8492826 w 8492826"/>
                <a:gd name="connsiteY5" fmla="*/ 70893 h 425348"/>
                <a:gd name="connsiteX6" fmla="*/ 8492826 w 8492826"/>
                <a:gd name="connsiteY6" fmla="*/ 354455 h 425348"/>
                <a:gd name="connsiteX7" fmla="*/ 8472062 w 8492826"/>
                <a:gd name="connsiteY7" fmla="*/ 404584 h 425348"/>
                <a:gd name="connsiteX8" fmla="*/ 8421933 w 8492826"/>
                <a:gd name="connsiteY8" fmla="*/ 425348 h 425348"/>
                <a:gd name="connsiteX9" fmla="*/ 70893 w 8492826"/>
                <a:gd name="connsiteY9" fmla="*/ 425348 h 425348"/>
                <a:gd name="connsiteX10" fmla="*/ 20764 w 8492826"/>
                <a:gd name="connsiteY10" fmla="*/ 404584 h 425348"/>
                <a:gd name="connsiteX11" fmla="*/ 0 w 8492826"/>
                <a:gd name="connsiteY11" fmla="*/ 354455 h 425348"/>
                <a:gd name="connsiteX12" fmla="*/ 0 w 8492826"/>
                <a:gd name="connsiteY12" fmla="*/ 70893 h 42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2826" h="425348">
                  <a:moveTo>
                    <a:pt x="0" y="70893"/>
                  </a:moveTo>
                  <a:cubicBezTo>
                    <a:pt x="0" y="52091"/>
                    <a:pt x="7469" y="34059"/>
                    <a:pt x="20764" y="20764"/>
                  </a:cubicBezTo>
                  <a:cubicBezTo>
                    <a:pt x="34059" y="7469"/>
                    <a:pt x="52091" y="0"/>
                    <a:pt x="70893" y="0"/>
                  </a:cubicBezTo>
                  <a:lnTo>
                    <a:pt x="8421933" y="0"/>
                  </a:lnTo>
                  <a:cubicBezTo>
                    <a:pt x="8440735" y="0"/>
                    <a:pt x="8458767" y="7469"/>
                    <a:pt x="8472062" y="20764"/>
                  </a:cubicBezTo>
                  <a:cubicBezTo>
                    <a:pt x="8485357" y="34059"/>
                    <a:pt x="8492826" y="52091"/>
                    <a:pt x="8492826" y="70893"/>
                  </a:cubicBezTo>
                  <a:lnTo>
                    <a:pt x="8492826" y="354455"/>
                  </a:lnTo>
                  <a:cubicBezTo>
                    <a:pt x="8492826" y="373257"/>
                    <a:pt x="8485357" y="391289"/>
                    <a:pt x="8472062" y="404584"/>
                  </a:cubicBezTo>
                  <a:cubicBezTo>
                    <a:pt x="8458767" y="417879"/>
                    <a:pt x="8440735" y="425348"/>
                    <a:pt x="8421933" y="425348"/>
                  </a:cubicBezTo>
                  <a:lnTo>
                    <a:pt x="70893" y="425348"/>
                  </a:lnTo>
                  <a:cubicBezTo>
                    <a:pt x="52091" y="425348"/>
                    <a:pt x="34059" y="417879"/>
                    <a:pt x="20764" y="404584"/>
                  </a:cubicBezTo>
                  <a:cubicBezTo>
                    <a:pt x="7469" y="391289"/>
                    <a:pt x="0" y="373257"/>
                    <a:pt x="0" y="354455"/>
                  </a:cubicBezTo>
                  <a:lnTo>
                    <a:pt x="0" y="70893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964" tIns="58864" rIns="96964" bIns="58864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pt-BR" sz="2000" dirty="0">
                  <a:latin typeface="Cambria" pitchFamily="18" charset="0"/>
                  <a:cs typeface="Arial" pitchFamily="34" charset="0"/>
                </a:rPr>
                <a:t>Planejamento pela efetiva necessidade</a:t>
              </a:r>
            </a:p>
          </p:txBody>
        </p:sp>
      </p:grpSp>
      <p:sp>
        <p:nvSpPr>
          <p:cNvPr id="21" name="Forma livre 20"/>
          <p:cNvSpPr/>
          <p:nvPr/>
        </p:nvSpPr>
        <p:spPr>
          <a:xfrm>
            <a:off x="395420" y="4773742"/>
            <a:ext cx="8492826" cy="432060"/>
          </a:xfrm>
          <a:custGeom>
            <a:avLst/>
            <a:gdLst>
              <a:gd name="connsiteX0" fmla="*/ 0 w 8492826"/>
              <a:gd name="connsiteY0" fmla="*/ 98897 h 593372"/>
              <a:gd name="connsiteX1" fmla="*/ 28966 w 8492826"/>
              <a:gd name="connsiteY1" fmla="*/ 28966 h 593372"/>
              <a:gd name="connsiteX2" fmla="*/ 98897 w 8492826"/>
              <a:gd name="connsiteY2" fmla="*/ 0 h 593372"/>
              <a:gd name="connsiteX3" fmla="*/ 8393929 w 8492826"/>
              <a:gd name="connsiteY3" fmla="*/ 0 h 593372"/>
              <a:gd name="connsiteX4" fmla="*/ 8463860 w 8492826"/>
              <a:gd name="connsiteY4" fmla="*/ 28966 h 593372"/>
              <a:gd name="connsiteX5" fmla="*/ 8492826 w 8492826"/>
              <a:gd name="connsiteY5" fmla="*/ 98897 h 593372"/>
              <a:gd name="connsiteX6" fmla="*/ 8492826 w 8492826"/>
              <a:gd name="connsiteY6" fmla="*/ 494475 h 593372"/>
              <a:gd name="connsiteX7" fmla="*/ 8463860 w 8492826"/>
              <a:gd name="connsiteY7" fmla="*/ 564406 h 593372"/>
              <a:gd name="connsiteX8" fmla="*/ 8393929 w 8492826"/>
              <a:gd name="connsiteY8" fmla="*/ 593372 h 593372"/>
              <a:gd name="connsiteX9" fmla="*/ 98897 w 8492826"/>
              <a:gd name="connsiteY9" fmla="*/ 593372 h 593372"/>
              <a:gd name="connsiteX10" fmla="*/ 28966 w 8492826"/>
              <a:gd name="connsiteY10" fmla="*/ 564406 h 593372"/>
              <a:gd name="connsiteX11" fmla="*/ 0 w 8492826"/>
              <a:gd name="connsiteY11" fmla="*/ 494475 h 593372"/>
              <a:gd name="connsiteX12" fmla="*/ 0 w 8492826"/>
              <a:gd name="connsiteY12" fmla="*/ 98897 h 59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92826" h="593372">
                <a:moveTo>
                  <a:pt x="0" y="98897"/>
                </a:moveTo>
                <a:cubicBezTo>
                  <a:pt x="0" y="72668"/>
                  <a:pt x="10420" y="47513"/>
                  <a:pt x="28966" y="28966"/>
                </a:cubicBezTo>
                <a:cubicBezTo>
                  <a:pt x="47513" y="10419"/>
                  <a:pt x="72668" y="0"/>
                  <a:pt x="98897" y="0"/>
                </a:cubicBezTo>
                <a:lnTo>
                  <a:pt x="8393929" y="0"/>
                </a:lnTo>
                <a:cubicBezTo>
                  <a:pt x="8420158" y="0"/>
                  <a:pt x="8445313" y="10420"/>
                  <a:pt x="8463860" y="28966"/>
                </a:cubicBezTo>
                <a:cubicBezTo>
                  <a:pt x="8482407" y="47513"/>
                  <a:pt x="8492826" y="72668"/>
                  <a:pt x="8492826" y="98897"/>
                </a:cubicBezTo>
                <a:lnTo>
                  <a:pt x="8492826" y="494475"/>
                </a:lnTo>
                <a:cubicBezTo>
                  <a:pt x="8492826" y="520704"/>
                  <a:pt x="8482407" y="545859"/>
                  <a:pt x="8463860" y="564406"/>
                </a:cubicBezTo>
                <a:cubicBezTo>
                  <a:pt x="8445313" y="582953"/>
                  <a:pt x="8420158" y="593372"/>
                  <a:pt x="8393929" y="593372"/>
                </a:cubicBezTo>
                <a:lnTo>
                  <a:pt x="98897" y="593372"/>
                </a:lnTo>
                <a:cubicBezTo>
                  <a:pt x="72668" y="593372"/>
                  <a:pt x="47513" y="582952"/>
                  <a:pt x="28966" y="564406"/>
                </a:cubicBezTo>
                <a:cubicBezTo>
                  <a:pt x="10419" y="545859"/>
                  <a:pt x="0" y="520704"/>
                  <a:pt x="0" y="494475"/>
                </a:cubicBezTo>
                <a:lnTo>
                  <a:pt x="0" y="98897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356" tIns="65161" rIns="101356" bIns="65161" spcCol="1270" anchor="ctr"/>
          <a:lstStyle/>
          <a:p>
            <a:pPr algn="ctr"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1900" dirty="0">
                <a:latin typeface="Cambria" pitchFamily="18" charset="0"/>
                <a:cs typeface="Arial" pitchFamily="34" charset="0"/>
              </a:rPr>
              <a:t>Investimento nas pessoas/equipes</a:t>
            </a:r>
          </a:p>
        </p:txBody>
      </p:sp>
      <p:sp>
        <p:nvSpPr>
          <p:cNvPr id="22" name="Forma livre 21"/>
          <p:cNvSpPr/>
          <p:nvPr/>
        </p:nvSpPr>
        <p:spPr>
          <a:xfrm>
            <a:off x="387052" y="5873998"/>
            <a:ext cx="8492826" cy="394162"/>
          </a:xfrm>
          <a:custGeom>
            <a:avLst/>
            <a:gdLst>
              <a:gd name="connsiteX0" fmla="*/ 0 w 8492826"/>
              <a:gd name="connsiteY0" fmla="*/ 98897 h 593372"/>
              <a:gd name="connsiteX1" fmla="*/ 28966 w 8492826"/>
              <a:gd name="connsiteY1" fmla="*/ 28966 h 593372"/>
              <a:gd name="connsiteX2" fmla="*/ 98897 w 8492826"/>
              <a:gd name="connsiteY2" fmla="*/ 0 h 593372"/>
              <a:gd name="connsiteX3" fmla="*/ 8393929 w 8492826"/>
              <a:gd name="connsiteY3" fmla="*/ 0 h 593372"/>
              <a:gd name="connsiteX4" fmla="*/ 8463860 w 8492826"/>
              <a:gd name="connsiteY4" fmla="*/ 28966 h 593372"/>
              <a:gd name="connsiteX5" fmla="*/ 8492826 w 8492826"/>
              <a:gd name="connsiteY5" fmla="*/ 98897 h 593372"/>
              <a:gd name="connsiteX6" fmla="*/ 8492826 w 8492826"/>
              <a:gd name="connsiteY6" fmla="*/ 494475 h 593372"/>
              <a:gd name="connsiteX7" fmla="*/ 8463860 w 8492826"/>
              <a:gd name="connsiteY7" fmla="*/ 564406 h 593372"/>
              <a:gd name="connsiteX8" fmla="*/ 8393929 w 8492826"/>
              <a:gd name="connsiteY8" fmla="*/ 593372 h 593372"/>
              <a:gd name="connsiteX9" fmla="*/ 98897 w 8492826"/>
              <a:gd name="connsiteY9" fmla="*/ 593372 h 593372"/>
              <a:gd name="connsiteX10" fmla="*/ 28966 w 8492826"/>
              <a:gd name="connsiteY10" fmla="*/ 564406 h 593372"/>
              <a:gd name="connsiteX11" fmla="*/ 0 w 8492826"/>
              <a:gd name="connsiteY11" fmla="*/ 494475 h 593372"/>
              <a:gd name="connsiteX12" fmla="*/ 0 w 8492826"/>
              <a:gd name="connsiteY12" fmla="*/ 98897 h 59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92826" h="593372">
                <a:moveTo>
                  <a:pt x="0" y="98897"/>
                </a:moveTo>
                <a:cubicBezTo>
                  <a:pt x="0" y="72668"/>
                  <a:pt x="10420" y="47513"/>
                  <a:pt x="28966" y="28966"/>
                </a:cubicBezTo>
                <a:cubicBezTo>
                  <a:pt x="47513" y="10419"/>
                  <a:pt x="72668" y="0"/>
                  <a:pt x="98897" y="0"/>
                </a:cubicBezTo>
                <a:lnTo>
                  <a:pt x="8393929" y="0"/>
                </a:lnTo>
                <a:cubicBezTo>
                  <a:pt x="8420158" y="0"/>
                  <a:pt x="8445313" y="10420"/>
                  <a:pt x="8463860" y="28966"/>
                </a:cubicBezTo>
                <a:cubicBezTo>
                  <a:pt x="8482407" y="47513"/>
                  <a:pt x="8492826" y="72668"/>
                  <a:pt x="8492826" y="98897"/>
                </a:cubicBezTo>
                <a:lnTo>
                  <a:pt x="8492826" y="494475"/>
                </a:lnTo>
                <a:cubicBezTo>
                  <a:pt x="8492826" y="520704"/>
                  <a:pt x="8482407" y="545859"/>
                  <a:pt x="8463860" y="564406"/>
                </a:cubicBezTo>
                <a:cubicBezTo>
                  <a:pt x="8445313" y="582953"/>
                  <a:pt x="8420158" y="593372"/>
                  <a:pt x="8393929" y="593372"/>
                </a:cubicBezTo>
                <a:lnTo>
                  <a:pt x="98897" y="593372"/>
                </a:lnTo>
                <a:cubicBezTo>
                  <a:pt x="72668" y="593372"/>
                  <a:pt x="47513" y="582952"/>
                  <a:pt x="28966" y="564406"/>
                </a:cubicBezTo>
                <a:cubicBezTo>
                  <a:pt x="10419" y="545859"/>
                  <a:pt x="0" y="520704"/>
                  <a:pt x="0" y="494475"/>
                </a:cubicBezTo>
                <a:lnTo>
                  <a:pt x="0" y="98897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356" tIns="65161" rIns="101356" bIns="65161" spcCol="1270" anchor="ctr"/>
          <a:lstStyle/>
          <a:p>
            <a:pPr algn="ctr" defTabSz="84455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1900" dirty="0">
                <a:latin typeface="Cambria" pitchFamily="18" charset="0"/>
                <a:cs typeface="Arial" pitchFamily="34" charset="0"/>
              </a:rPr>
              <a:t>Financiamento sustentável e suficiente com vinculação a metas e resultados</a:t>
            </a:r>
          </a:p>
        </p:txBody>
      </p:sp>
    </p:spTree>
    <p:extLst>
      <p:ext uri="{BB962C8B-B14F-4D97-AF65-F5344CB8AC3E}">
        <p14:creationId xmlns:p14="http://schemas.microsoft.com/office/powerpoint/2010/main" val="23011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509588"/>
          </a:xfrm>
        </p:spPr>
        <p:txBody>
          <a:bodyPr/>
          <a:lstStyle/>
          <a:p>
            <a:pPr eaLnBrk="1" hangingPunct="1">
              <a:defRPr/>
            </a:pPr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A IMPLANTAÇÃO DA RAS </a:t>
            </a:r>
            <a:endParaRPr lang="pt-BR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985657" y="1988792"/>
            <a:ext cx="6624920" cy="576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dirty="0" err="1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Pactuação</a:t>
            </a:r>
            <a:r>
              <a:rPr lang="pt-BR" sz="2000" dirty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 tripartite: desenho, financiamento e acompanhamento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899490" y="3717032"/>
            <a:ext cx="6624920" cy="576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dirty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Planejamento </a:t>
            </a:r>
            <a:r>
              <a:rPr lang="pt-BR" sz="2000" dirty="0" err="1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locorregional</a:t>
            </a:r>
            <a:r>
              <a:rPr lang="pt-BR" sz="2000" dirty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: Plano de Ação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969174" y="2844290"/>
            <a:ext cx="6624920" cy="576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dirty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Governança: CIR e CIB, Grupo Condutor com apoio institucional do MS. Controle Social. COAP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892164" y="4725180"/>
            <a:ext cx="6624920" cy="576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dirty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Território: Regiões de Saúde</a:t>
            </a:r>
          </a:p>
        </p:txBody>
      </p:sp>
    </p:spTree>
    <p:extLst>
      <p:ext uri="{BB962C8B-B14F-4D97-AF65-F5344CB8AC3E}">
        <p14:creationId xmlns:p14="http://schemas.microsoft.com/office/powerpoint/2010/main" val="13653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 idx="4294967295"/>
          </p:nvPr>
        </p:nvSpPr>
        <p:spPr>
          <a:xfrm>
            <a:off x="0" y="764704"/>
            <a:ext cx="9036050" cy="724942"/>
          </a:xfrm>
        </p:spPr>
        <p:txBody>
          <a:bodyPr/>
          <a:lstStyle/>
          <a:p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AS REDES DE ATENÇÃO À SAÚDE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23528" y="1556792"/>
            <a:ext cx="8496944" cy="4799558"/>
          </a:xfrm>
        </p:spPr>
        <p:txBody>
          <a:bodyPr/>
          <a:lstStyle/>
          <a:p>
            <a:pPr algn="just">
              <a:buFont typeface="Arial" pitchFamily="34" charset="0"/>
              <a:buNone/>
            </a:pPr>
            <a:r>
              <a:rPr lang="pt-BR" sz="2800" dirty="0" smtClean="0">
                <a:latin typeface="Cambria" pitchFamily="18" charset="0"/>
              </a:rPr>
              <a:t>O Ministério da Saúde está </a:t>
            </a:r>
            <a:r>
              <a:rPr lang="pt-BR" sz="2800" b="1" dirty="0" smtClean="0">
                <a:latin typeface="Cambria" pitchFamily="18" charset="0"/>
              </a:rPr>
              <a:t>priorizando</a:t>
            </a:r>
            <a:r>
              <a:rPr lang="pt-BR" sz="2800" dirty="0" smtClean="0">
                <a:latin typeface="Cambria" pitchFamily="18" charset="0"/>
              </a:rPr>
              <a:t> a construção de redes temáticas, com ênfase em algumas linhas de cuidado: </a:t>
            </a:r>
          </a:p>
          <a:p>
            <a:pPr algn="just">
              <a:buClr>
                <a:srgbClr val="00B050"/>
              </a:buClr>
              <a:buFont typeface="Wingdings" pitchFamily="2" charset="2"/>
              <a:buChar char="Ø"/>
            </a:pPr>
            <a:r>
              <a:rPr lang="pt-BR" sz="2800" dirty="0" smtClean="0">
                <a:latin typeface="Cambria" pitchFamily="18" charset="0"/>
              </a:rPr>
              <a:t>Rede Cegonha: Atenção obstétrica e neonatal  </a:t>
            </a:r>
          </a:p>
          <a:p>
            <a:pPr marL="342900" lvl="1" indent="-342900" algn="just">
              <a:buClr>
                <a:srgbClr val="00B050"/>
              </a:buClr>
              <a:buFont typeface="Wingdings" pitchFamily="2" charset="2"/>
              <a:buChar char="Ø"/>
            </a:pPr>
            <a:r>
              <a:rPr lang="pt-BR" dirty="0">
                <a:latin typeface="Cambria" pitchFamily="18" charset="0"/>
              </a:rPr>
              <a:t>Rede de Atenção às </a:t>
            </a:r>
            <a:r>
              <a:rPr lang="pt-BR" dirty="0" smtClean="0">
                <a:latin typeface="Cambria" pitchFamily="18" charset="0"/>
              </a:rPr>
              <a:t>Urgências: IAM </a:t>
            </a:r>
            <a:r>
              <a:rPr lang="pt-BR" dirty="0">
                <a:latin typeface="Cambria" pitchFamily="18" charset="0"/>
              </a:rPr>
              <a:t>e </a:t>
            </a:r>
            <a:r>
              <a:rPr lang="pt-BR" dirty="0" smtClean="0">
                <a:latin typeface="Cambria" pitchFamily="18" charset="0"/>
              </a:rPr>
              <a:t>AVE</a:t>
            </a:r>
          </a:p>
          <a:p>
            <a:pPr marL="342900" lvl="1" indent="-342900" algn="just">
              <a:buClr>
                <a:srgbClr val="00B050"/>
              </a:buClr>
              <a:buFont typeface="Wingdings" pitchFamily="2" charset="2"/>
              <a:buChar char="Ø"/>
            </a:pPr>
            <a:r>
              <a:rPr lang="pt-BR" sz="2800" dirty="0" smtClean="0">
                <a:latin typeface="Cambria" pitchFamily="18" charset="0"/>
              </a:rPr>
              <a:t>Rede de Atenção Psicossocial: Enfrentamento do Álcool, Crack e outras Drogas</a:t>
            </a:r>
          </a:p>
          <a:p>
            <a:pPr algn="just">
              <a:buClr>
                <a:srgbClr val="00B050"/>
              </a:buClr>
              <a:buFont typeface="Wingdings" pitchFamily="2" charset="2"/>
              <a:buChar char="Ø"/>
            </a:pPr>
            <a:r>
              <a:rPr lang="pt-BR" sz="2800" dirty="0" smtClean="0">
                <a:latin typeface="Cambria" pitchFamily="18" charset="0"/>
              </a:rPr>
              <a:t>Rede de Atenção Oncológica: câncer de mama e do colo do útero </a:t>
            </a:r>
          </a:p>
          <a:p>
            <a:pPr algn="just">
              <a:buNone/>
            </a:pPr>
            <a:endParaRPr lang="pt-BR" sz="2100" dirty="0" smtClean="0">
              <a:solidFill>
                <a:srgbClr val="002060"/>
              </a:solidFill>
              <a:latin typeface="Cambria" pitchFamily="18" charset="0"/>
            </a:endParaRPr>
          </a:p>
          <a:p>
            <a:pPr lvl="1" algn="just">
              <a:buFont typeface="Courier New" pitchFamily="49" charset="0"/>
              <a:buNone/>
            </a:pPr>
            <a:endParaRPr lang="pt-BR" sz="2100" b="1" u="sng" dirty="0" smtClean="0"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7D1D552-1CCF-4D6D-8C71-F1EF25E9E8F1}" type="slidenum">
              <a:rPr lang="pt-BR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pt-BR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63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eta para a direita 27"/>
          <p:cNvSpPr/>
          <p:nvPr/>
        </p:nvSpPr>
        <p:spPr>
          <a:xfrm>
            <a:off x="1042988" y="4857750"/>
            <a:ext cx="7324725" cy="1428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" name="Seta para a direita 18"/>
          <p:cNvSpPr/>
          <p:nvPr/>
        </p:nvSpPr>
        <p:spPr>
          <a:xfrm>
            <a:off x="1042988" y="2949575"/>
            <a:ext cx="7324725" cy="1428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" name="Seta para a direita 19"/>
          <p:cNvSpPr/>
          <p:nvPr/>
        </p:nvSpPr>
        <p:spPr>
          <a:xfrm>
            <a:off x="1042988" y="4286250"/>
            <a:ext cx="7324725" cy="1428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>
            <a:off x="1042988" y="3633788"/>
            <a:ext cx="7324725" cy="1428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603800" y="1857364"/>
            <a:ext cx="638952" cy="331236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pt-BR" sz="2200" b="1" dirty="0">
                <a:latin typeface="Cambria" pitchFamily="18" charset="0"/>
              </a:rPr>
              <a:t>Rede Cegonha</a:t>
            </a:r>
          </a:p>
        </p:txBody>
      </p:sp>
      <p:sp>
        <p:nvSpPr>
          <p:cNvPr id="6" name="Retângulo 5"/>
          <p:cNvSpPr/>
          <p:nvPr/>
        </p:nvSpPr>
        <p:spPr>
          <a:xfrm>
            <a:off x="5506416" y="1857364"/>
            <a:ext cx="648072" cy="33123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pt-BR" sz="2200" b="1" dirty="0">
                <a:latin typeface="Cambria" pitchFamily="18" charset="0"/>
              </a:rPr>
              <a:t>Rede de Saúde Mental</a:t>
            </a:r>
          </a:p>
        </p:txBody>
      </p:sp>
      <p:sp>
        <p:nvSpPr>
          <p:cNvPr id="7" name="Retângulo 6"/>
          <p:cNvSpPr/>
          <p:nvPr/>
        </p:nvSpPr>
        <p:spPr>
          <a:xfrm>
            <a:off x="6432694" y="1831144"/>
            <a:ext cx="664602" cy="331236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pt-BR" sz="2200" b="1" dirty="0">
                <a:latin typeface="Cambria" pitchFamily="18" charset="0"/>
              </a:rPr>
              <a:t>Rede </a:t>
            </a:r>
            <a:r>
              <a:rPr lang="pt-BR" sz="2200" b="1" dirty="0" smtClean="0">
                <a:latin typeface="Cambria" pitchFamily="18" charset="0"/>
              </a:rPr>
              <a:t>de </a:t>
            </a:r>
            <a:r>
              <a:rPr lang="pt-BR" sz="2200" b="1" dirty="0" err="1" smtClean="0">
                <a:latin typeface="Cambria" pitchFamily="18" charset="0"/>
              </a:rPr>
              <a:t>Atencão</a:t>
            </a:r>
            <a:r>
              <a:rPr lang="pt-BR" sz="2200" b="1" dirty="0" smtClean="0">
                <a:latin typeface="Cambria" pitchFamily="18" charset="0"/>
              </a:rPr>
              <a:t> ás Urgências</a:t>
            </a:r>
            <a:endParaRPr lang="pt-BR" sz="2200" b="1" dirty="0">
              <a:latin typeface="Cambria" pitchFamily="18" charset="0"/>
            </a:endParaRPr>
          </a:p>
        </p:txBody>
      </p:sp>
      <p:sp>
        <p:nvSpPr>
          <p:cNvPr id="18442" name="CaixaDeTexto 23"/>
          <p:cNvSpPr txBox="1">
            <a:spLocks noChangeArrowheads="1"/>
          </p:cNvSpPr>
          <p:nvPr/>
        </p:nvSpPr>
        <p:spPr bwMode="auto">
          <a:xfrm>
            <a:off x="1085850" y="3224213"/>
            <a:ext cx="2786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2000">
                <a:latin typeface="Cambria" pitchFamily="18" charset="0"/>
              </a:rPr>
              <a:t>Informação</a:t>
            </a:r>
          </a:p>
        </p:txBody>
      </p:sp>
      <p:sp>
        <p:nvSpPr>
          <p:cNvPr id="18443" name="CaixaDeTexto 24"/>
          <p:cNvSpPr txBox="1">
            <a:spLocks noChangeArrowheads="1"/>
          </p:cNvSpPr>
          <p:nvPr/>
        </p:nvSpPr>
        <p:spPr bwMode="auto">
          <a:xfrm>
            <a:off x="1101725" y="2544763"/>
            <a:ext cx="2786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2000">
                <a:latin typeface="Cambria" pitchFamily="18" charset="0"/>
              </a:rPr>
              <a:t>Qualificação/Educação</a:t>
            </a:r>
          </a:p>
        </p:txBody>
      </p:sp>
      <p:sp>
        <p:nvSpPr>
          <p:cNvPr id="18444" name="CaixaDeTexto 25"/>
          <p:cNvSpPr txBox="1">
            <a:spLocks noChangeArrowheads="1"/>
          </p:cNvSpPr>
          <p:nvPr/>
        </p:nvSpPr>
        <p:spPr bwMode="auto">
          <a:xfrm>
            <a:off x="1106488" y="3878263"/>
            <a:ext cx="2786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2000">
                <a:latin typeface="Cambria" pitchFamily="18" charset="0"/>
              </a:rPr>
              <a:t>Regulação</a:t>
            </a:r>
          </a:p>
        </p:txBody>
      </p:sp>
      <p:grpSp>
        <p:nvGrpSpPr>
          <p:cNvPr id="2" name="Grupo 32"/>
          <p:cNvGrpSpPr>
            <a:grpSpLocks/>
          </p:cNvGrpSpPr>
          <p:nvPr/>
        </p:nvGrpSpPr>
        <p:grpSpPr bwMode="auto">
          <a:xfrm>
            <a:off x="1042988" y="5148263"/>
            <a:ext cx="7324725" cy="573087"/>
            <a:chOff x="1314902" y="5148212"/>
            <a:chExt cx="6414599" cy="573170"/>
          </a:xfrm>
        </p:grpSpPr>
        <p:grpSp>
          <p:nvGrpSpPr>
            <p:cNvPr id="13328" name="Grupo 31"/>
            <p:cNvGrpSpPr>
              <a:grpSpLocks/>
            </p:cNvGrpSpPr>
            <p:nvPr/>
          </p:nvGrpSpPr>
          <p:grpSpPr bwMode="auto">
            <a:xfrm>
              <a:off x="1314902" y="5148212"/>
              <a:ext cx="6414599" cy="573170"/>
              <a:chOff x="1314902" y="5148212"/>
              <a:chExt cx="6414599" cy="573170"/>
            </a:xfrm>
          </p:grpSpPr>
          <p:pic>
            <p:nvPicPr>
              <p:cNvPr id="13330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7131"/>
              <a:stretch>
                <a:fillRect/>
              </a:stretch>
            </p:blipFill>
            <p:spPr bwMode="auto">
              <a:xfrm>
                <a:off x="1314902" y="5148982"/>
                <a:ext cx="240405" cy="57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1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0701" y="5148982"/>
                <a:ext cx="2847600" cy="570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2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2701" y="5148212"/>
                <a:ext cx="3466800" cy="57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329" name="CaixaDeTexto 28"/>
            <p:cNvSpPr txBox="1">
              <a:spLocks noChangeArrowheads="1"/>
            </p:cNvSpPr>
            <p:nvPr/>
          </p:nvSpPr>
          <p:spPr bwMode="auto">
            <a:xfrm>
              <a:off x="3411308" y="5288308"/>
              <a:ext cx="2221786" cy="40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sz="2000" b="1" dirty="0">
                  <a:solidFill>
                    <a:schemeClr val="bg1"/>
                  </a:solidFill>
                  <a:latin typeface="Cambria" pitchFamily="18" charset="0"/>
                </a:rPr>
                <a:t>ATENÇÃO BÁSICA</a:t>
              </a:r>
            </a:p>
          </p:txBody>
        </p:sp>
      </p:grpSp>
      <p:sp>
        <p:nvSpPr>
          <p:cNvPr id="18447" name="CaixaDeTexto 21"/>
          <p:cNvSpPr txBox="1">
            <a:spLocks noChangeArrowheads="1"/>
          </p:cNvSpPr>
          <p:nvPr/>
        </p:nvSpPr>
        <p:spPr bwMode="auto">
          <a:xfrm>
            <a:off x="1071563" y="4500563"/>
            <a:ext cx="3744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2000">
                <a:latin typeface="Cambria" pitchFamily="18" charset="0"/>
              </a:rPr>
              <a:t>Promoção e Vigilância à Saúde</a:t>
            </a:r>
          </a:p>
        </p:txBody>
      </p:sp>
      <p:sp>
        <p:nvSpPr>
          <p:cNvPr id="22" name="Título 1"/>
          <p:cNvSpPr>
            <a:spLocks noGrp="1"/>
          </p:cNvSpPr>
          <p:nvPr>
            <p:ph type="title" idx="4294967295"/>
          </p:nvPr>
        </p:nvSpPr>
        <p:spPr>
          <a:xfrm>
            <a:off x="0" y="908050"/>
            <a:ext cx="9036050" cy="725488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AS REDES DE ATENÇÃO À SAÚDE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7377858" y="1838948"/>
            <a:ext cx="754450" cy="33123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pt-BR" sz="2200" b="1" dirty="0">
                <a:latin typeface="Cambria" pitchFamily="18" charset="0"/>
              </a:rPr>
              <a:t>Rede de Atenção Oncológica</a:t>
            </a:r>
          </a:p>
        </p:txBody>
      </p:sp>
    </p:spTree>
    <p:extLst>
      <p:ext uri="{BB962C8B-B14F-4D97-AF65-F5344CB8AC3E}">
        <p14:creationId xmlns:p14="http://schemas.microsoft.com/office/powerpoint/2010/main" val="1887735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54A976F-B967-4985-B724-BEA0C14F0584}" type="slidenum">
              <a:rPr lang="pt-BR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pt-BR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147" name="Título 1"/>
          <p:cNvSpPr>
            <a:spLocks noGrp="1"/>
          </p:cNvSpPr>
          <p:nvPr>
            <p:ph type="title" idx="4294967295"/>
          </p:nvPr>
        </p:nvSpPr>
        <p:spPr>
          <a:xfrm>
            <a:off x="305725" y="908650"/>
            <a:ext cx="8244510" cy="5256730"/>
          </a:xfrm>
        </p:spPr>
        <p:txBody>
          <a:bodyPr/>
          <a:lstStyle/>
          <a:p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ATENÇÃO BÁSICA COMO ORDENADORA  E </a:t>
            </a:r>
            <a:b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</a:b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COORDENADORA DO CUIDADO</a:t>
            </a:r>
            <a:b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</a:b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/>
            </a:r>
            <a:b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</a:b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/>
            </a:r>
            <a:b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</a:br>
            <a: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/>
            </a:r>
            <a:br>
              <a:rPr lang="pt-BR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Acolhimento, ampliação do acesso, integralidade da atenção, implantação de diretrizes clínicas, vinculação e identificação de risco</a:t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/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INICIATIVAS:</a:t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- Programa Nacional de Melhoria do Acesso e da Qualidade na Atenção Básica</a:t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- Programa de Requalificação das UBS</a:t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- Programa Academia da Saúde</a:t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- Melhor em Casa</a:t>
            </a:r>
            <a:b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- Salas de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O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bservação</a:t>
            </a:r>
            <a:endParaRPr lang="pt-BR" sz="2800" b="1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5" name="Seta para baixo 4"/>
          <p:cNvSpPr/>
          <p:nvPr/>
        </p:nvSpPr>
        <p:spPr>
          <a:xfrm>
            <a:off x="3851900" y="1916790"/>
            <a:ext cx="792110" cy="864120"/>
          </a:xfrm>
          <a:prstGeom prst="down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40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43098467"/>
              </p:ext>
            </p:extLst>
          </p:nvPr>
        </p:nvGraphicFramePr>
        <p:xfrm>
          <a:off x="2051649" y="1556792"/>
          <a:ext cx="6823269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upo 8"/>
          <p:cNvGrpSpPr>
            <a:grpSpLocks/>
          </p:cNvGrpSpPr>
          <p:nvPr/>
        </p:nvGrpSpPr>
        <p:grpSpPr bwMode="auto">
          <a:xfrm>
            <a:off x="239713" y="1052670"/>
            <a:ext cx="1456650" cy="1499267"/>
            <a:chOff x="0" y="602"/>
            <a:chExt cx="788988" cy="1127124"/>
          </a:xfrm>
        </p:grpSpPr>
        <p:sp>
          <p:nvSpPr>
            <p:cNvPr id="10" name="Divisa 9"/>
            <p:cNvSpPr/>
            <p:nvPr/>
          </p:nvSpPr>
          <p:spPr>
            <a:xfrm rot="5400000">
              <a:off x="-169068" y="169670"/>
              <a:ext cx="1127124" cy="788988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11" name="Divisa 4"/>
            <p:cNvSpPr/>
            <p:nvPr/>
          </p:nvSpPr>
          <p:spPr>
            <a:xfrm>
              <a:off x="0" y="395528"/>
              <a:ext cx="788988" cy="3372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3335" tIns="13335" rIns="13335" bIns="13335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100" dirty="0"/>
            </a:p>
          </p:txBody>
        </p:sp>
      </p:grp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3528661319"/>
              </p:ext>
            </p:extLst>
          </p:nvPr>
        </p:nvGraphicFramePr>
        <p:xfrm>
          <a:off x="1979640" y="2521774"/>
          <a:ext cx="6895588" cy="754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664301634"/>
              </p:ext>
            </p:extLst>
          </p:nvPr>
        </p:nvGraphicFramePr>
        <p:xfrm>
          <a:off x="1979640" y="3501008"/>
          <a:ext cx="6866710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548410629"/>
              </p:ext>
            </p:extLst>
          </p:nvPr>
        </p:nvGraphicFramePr>
        <p:xfrm>
          <a:off x="1979640" y="4509120"/>
          <a:ext cx="6840832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4092590594"/>
              </p:ext>
            </p:extLst>
          </p:nvPr>
        </p:nvGraphicFramePr>
        <p:xfrm>
          <a:off x="1979640" y="5445224"/>
          <a:ext cx="5184648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pSp>
        <p:nvGrpSpPr>
          <p:cNvPr id="16" name="Grupo 15"/>
          <p:cNvGrpSpPr>
            <a:grpSpLocks/>
          </p:cNvGrpSpPr>
          <p:nvPr/>
        </p:nvGrpSpPr>
        <p:grpSpPr bwMode="auto">
          <a:xfrm>
            <a:off x="282576" y="1977231"/>
            <a:ext cx="1413787" cy="1591469"/>
            <a:chOff x="0" y="602"/>
            <a:chExt cx="788988" cy="1127124"/>
          </a:xfrm>
        </p:grpSpPr>
        <p:sp>
          <p:nvSpPr>
            <p:cNvPr id="17" name="Divisa 16"/>
            <p:cNvSpPr/>
            <p:nvPr/>
          </p:nvSpPr>
          <p:spPr>
            <a:xfrm rot="5400000">
              <a:off x="-169068" y="169670"/>
              <a:ext cx="1127124" cy="788988"/>
            </a:xfrm>
            <a:prstGeom prst="chevr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Divisa 4"/>
            <p:cNvSpPr/>
            <p:nvPr/>
          </p:nvSpPr>
          <p:spPr>
            <a:xfrm>
              <a:off x="0" y="395528"/>
              <a:ext cx="788988" cy="3372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3335" tIns="13335" rIns="13335" bIns="13335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100" dirty="0"/>
            </a:p>
          </p:txBody>
        </p:sp>
      </p:grpSp>
      <p:grpSp>
        <p:nvGrpSpPr>
          <p:cNvPr id="19" name="Grupo 18"/>
          <p:cNvGrpSpPr>
            <a:grpSpLocks/>
          </p:cNvGrpSpPr>
          <p:nvPr/>
        </p:nvGrpSpPr>
        <p:grpSpPr bwMode="auto">
          <a:xfrm>
            <a:off x="250824" y="3068638"/>
            <a:ext cx="1368765" cy="1546225"/>
            <a:chOff x="0" y="602"/>
            <a:chExt cx="788988" cy="1127124"/>
          </a:xfrm>
        </p:grpSpPr>
        <p:sp>
          <p:nvSpPr>
            <p:cNvPr id="20" name="Divisa 19"/>
            <p:cNvSpPr/>
            <p:nvPr/>
          </p:nvSpPr>
          <p:spPr>
            <a:xfrm rot="5400000">
              <a:off x="-169068" y="169670"/>
              <a:ext cx="1127124" cy="788988"/>
            </a:xfrm>
            <a:prstGeom prst="chevron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1" name="Divisa 4"/>
            <p:cNvSpPr/>
            <p:nvPr/>
          </p:nvSpPr>
          <p:spPr>
            <a:xfrm>
              <a:off x="1" y="395096"/>
              <a:ext cx="788987" cy="33813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13335" tIns="13335" rIns="13335" bIns="13335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upo 21"/>
          <p:cNvGrpSpPr>
            <a:grpSpLocks/>
          </p:cNvGrpSpPr>
          <p:nvPr/>
        </p:nvGrpSpPr>
        <p:grpSpPr bwMode="auto">
          <a:xfrm>
            <a:off x="277813" y="4076701"/>
            <a:ext cx="1341776" cy="1570038"/>
            <a:chOff x="0" y="602"/>
            <a:chExt cx="788988" cy="1127124"/>
          </a:xfrm>
        </p:grpSpPr>
        <p:sp>
          <p:nvSpPr>
            <p:cNvPr id="23" name="Divisa 22"/>
            <p:cNvSpPr/>
            <p:nvPr/>
          </p:nvSpPr>
          <p:spPr>
            <a:xfrm rot="5400000">
              <a:off x="-169068" y="169670"/>
              <a:ext cx="1127124" cy="788988"/>
            </a:xfrm>
            <a:prstGeom prst="chevron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sp>
        <p:sp>
          <p:nvSpPr>
            <p:cNvPr id="24" name="Divisa 4"/>
            <p:cNvSpPr/>
            <p:nvPr/>
          </p:nvSpPr>
          <p:spPr>
            <a:xfrm>
              <a:off x="0" y="395528"/>
              <a:ext cx="788988" cy="33727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13335" tIns="13335" rIns="13335" bIns="13335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100" dirty="0">
                <a:latin typeface="Cambria" pitchFamily="18" charset="0"/>
              </a:endParaRPr>
            </a:p>
          </p:txBody>
        </p:sp>
      </p:grpSp>
      <p:grpSp>
        <p:nvGrpSpPr>
          <p:cNvPr id="25" name="Grupo 24"/>
          <p:cNvGrpSpPr>
            <a:grpSpLocks/>
          </p:cNvGrpSpPr>
          <p:nvPr/>
        </p:nvGrpSpPr>
        <p:grpSpPr bwMode="auto">
          <a:xfrm>
            <a:off x="277813" y="5096624"/>
            <a:ext cx="1341777" cy="1575640"/>
            <a:chOff x="0" y="602"/>
            <a:chExt cx="788988" cy="1127124"/>
          </a:xfrm>
        </p:grpSpPr>
        <p:sp>
          <p:nvSpPr>
            <p:cNvPr id="26" name="Divisa 25"/>
            <p:cNvSpPr/>
            <p:nvPr/>
          </p:nvSpPr>
          <p:spPr>
            <a:xfrm rot="5400000">
              <a:off x="-169068" y="169670"/>
              <a:ext cx="1127124" cy="788988"/>
            </a:xfrm>
            <a:prstGeom prst="chevron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27" name="Divisa 4"/>
            <p:cNvSpPr/>
            <p:nvPr/>
          </p:nvSpPr>
          <p:spPr>
            <a:xfrm>
              <a:off x="0" y="395528"/>
              <a:ext cx="788988" cy="337272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3335" tIns="13335" rIns="13335" bIns="13335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100" dirty="0">
                <a:latin typeface="Cambria" pitchFamily="18" charset="0"/>
              </a:endParaRPr>
            </a:p>
          </p:txBody>
        </p:sp>
      </p:grpSp>
      <p:sp>
        <p:nvSpPr>
          <p:cNvPr id="28" name="Título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428625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OPERACIONALIZAÇÃO DA REDE</a:t>
            </a:r>
          </a:p>
        </p:txBody>
      </p:sp>
      <p:sp>
        <p:nvSpPr>
          <p:cNvPr id="15373" name="Retângulo 28"/>
          <p:cNvSpPr>
            <a:spLocks noChangeArrowheads="1"/>
          </p:cNvSpPr>
          <p:nvPr/>
        </p:nvSpPr>
        <p:spPr bwMode="auto">
          <a:xfrm>
            <a:off x="445177" y="1700213"/>
            <a:ext cx="9350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1000" b="1" dirty="0">
                <a:latin typeface="Cambria" pitchFamily="18" charset="0"/>
              </a:rPr>
              <a:t>Fase 1:</a:t>
            </a:r>
          </a:p>
          <a:p>
            <a:pPr algn="ctr"/>
            <a:r>
              <a:rPr lang="pt-BR" sz="1000" dirty="0">
                <a:latin typeface="Cambria" pitchFamily="18" charset="0"/>
              </a:rPr>
              <a:t>Diagnóstico e adesão</a:t>
            </a:r>
          </a:p>
        </p:txBody>
      </p:sp>
      <p:sp>
        <p:nvSpPr>
          <p:cNvPr id="15374" name="Retângulo 29"/>
          <p:cNvSpPr>
            <a:spLocks noChangeArrowheads="1"/>
          </p:cNvSpPr>
          <p:nvPr/>
        </p:nvSpPr>
        <p:spPr bwMode="auto">
          <a:xfrm>
            <a:off x="445177" y="2722320"/>
            <a:ext cx="9366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1000" b="1" dirty="0">
                <a:latin typeface="Cambria" pitchFamily="18" charset="0"/>
              </a:rPr>
              <a:t>Fase 2:</a:t>
            </a:r>
          </a:p>
          <a:p>
            <a:pPr algn="ctr"/>
            <a:r>
              <a:rPr lang="pt-BR" sz="1000" dirty="0">
                <a:latin typeface="Cambria" pitchFamily="18" charset="0"/>
              </a:rPr>
              <a:t>Desenho da rede regional</a:t>
            </a:r>
          </a:p>
        </p:txBody>
      </p:sp>
      <p:sp>
        <p:nvSpPr>
          <p:cNvPr id="15375" name="Retângulo 30"/>
          <p:cNvSpPr>
            <a:spLocks noChangeArrowheads="1"/>
          </p:cNvSpPr>
          <p:nvPr/>
        </p:nvSpPr>
        <p:spPr bwMode="auto">
          <a:xfrm>
            <a:off x="395287" y="3717131"/>
            <a:ext cx="11522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pt-BR" sz="1000" b="1" dirty="0">
                <a:latin typeface="Cambria" pitchFamily="18" charset="0"/>
              </a:rPr>
              <a:t>Fase 3:</a:t>
            </a:r>
          </a:p>
          <a:p>
            <a:pPr algn="ctr"/>
            <a:r>
              <a:rPr lang="pt-BR" sz="1000" dirty="0" err="1">
                <a:latin typeface="Cambria" pitchFamily="18" charset="0"/>
              </a:rPr>
              <a:t>Contratualização</a:t>
            </a:r>
            <a:r>
              <a:rPr lang="pt-BR" sz="1000" dirty="0">
                <a:latin typeface="Cambria" pitchFamily="18" charset="0"/>
              </a:rPr>
              <a:t> </a:t>
            </a:r>
          </a:p>
        </p:txBody>
      </p:sp>
      <p:sp>
        <p:nvSpPr>
          <p:cNvPr id="15376" name="Retângulo 31"/>
          <p:cNvSpPr>
            <a:spLocks noChangeArrowheads="1"/>
          </p:cNvSpPr>
          <p:nvPr/>
        </p:nvSpPr>
        <p:spPr bwMode="auto">
          <a:xfrm>
            <a:off x="395287" y="4816450"/>
            <a:ext cx="936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1000" b="1" dirty="0">
                <a:latin typeface="Cambria" pitchFamily="18" charset="0"/>
              </a:rPr>
              <a:t>Fase 4:</a:t>
            </a:r>
          </a:p>
          <a:p>
            <a:pPr algn="ctr"/>
            <a:r>
              <a:rPr lang="pt-BR" sz="1000" dirty="0">
                <a:latin typeface="Cambria" pitchFamily="18" charset="0"/>
              </a:rPr>
              <a:t>Qualificação</a:t>
            </a:r>
          </a:p>
        </p:txBody>
      </p:sp>
      <p:sp>
        <p:nvSpPr>
          <p:cNvPr id="15377" name="Retângulo 32"/>
          <p:cNvSpPr>
            <a:spLocks noChangeArrowheads="1"/>
          </p:cNvSpPr>
          <p:nvPr/>
        </p:nvSpPr>
        <p:spPr bwMode="auto">
          <a:xfrm>
            <a:off x="443589" y="5837238"/>
            <a:ext cx="936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1000" b="1" dirty="0">
                <a:latin typeface="Cambria" pitchFamily="18" charset="0"/>
              </a:rPr>
              <a:t>Fase 5</a:t>
            </a:r>
            <a:r>
              <a:rPr lang="pt-BR" sz="1000" dirty="0">
                <a:latin typeface="Cambria" pitchFamily="18" charset="0"/>
              </a:rPr>
              <a:t>:</a:t>
            </a:r>
          </a:p>
          <a:p>
            <a:pPr algn="ctr"/>
            <a:r>
              <a:rPr lang="pt-BR" sz="1000" dirty="0">
                <a:latin typeface="Cambria" pitchFamily="18" charset="0"/>
              </a:rPr>
              <a:t>Certificação</a:t>
            </a:r>
          </a:p>
        </p:txBody>
      </p:sp>
      <p:sp>
        <p:nvSpPr>
          <p:cNvPr id="36" name="Seta em curva para a esquerda 35"/>
          <p:cNvSpPr/>
          <p:nvPr/>
        </p:nvSpPr>
        <p:spPr>
          <a:xfrm>
            <a:off x="8731250" y="2032000"/>
            <a:ext cx="287338" cy="720725"/>
          </a:xfrm>
          <a:prstGeom prst="curved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37" name="Seta em curva para a esquerda 36"/>
          <p:cNvSpPr/>
          <p:nvPr/>
        </p:nvSpPr>
        <p:spPr>
          <a:xfrm>
            <a:off x="8751888" y="4076700"/>
            <a:ext cx="288925" cy="720725"/>
          </a:xfrm>
          <a:prstGeom prst="curved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38" name="Seta em curva para a esquerda 37"/>
          <p:cNvSpPr/>
          <p:nvPr/>
        </p:nvSpPr>
        <p:spPr>
          <a:xfrm>
            <a:off x="8778875" y="3068638"/>
            <a:ext cx="287338" cy="720725"/>
          </a:xfrm>
          <a:prstGeom prst="curved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39" name="Seta em curva para a direita 38"/>
          <p:cNvSpPr/>
          <p:nvPr/>
        </p:nvSpPr>
        <p:spPr>
          <a:xfrm>
            <a:off x="0" y="1773238"/>
            <a:ext cx="395288" cy="1008062"/>
          </a:xfrm>
          <a:prstGeom prst="curv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40" name="Seta em curva para a direita 39"/>
          <p:cNvSpPr/>
          <p:nvPr/>
        </p:nvSpPr>
        <p:spPr>
          <a:xfrm>
            <a:off x="0" y="2781300"/>
            <a:ext cx="395288" cy="1008063"/>
          </a:xfrm>
          <a:prstGeom prst="curv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41" name="Seta em curva para a direita 40"/>
          <p:cNvSpPr/>
          <p:nvPr/>
        </p:nvSpPr>
        <p:spPr>
          <a:xfrm>
            <a:off x="0" y="3860800"/>
            <a:ext cx="395288" cy="1008063"/>
          </a:xfrm>
          <a:prstGeom prst="curv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42" name="Seta em curva para a direita 41"/>
          <p:cNvSpPr/>
          <p:nvPr/>
        </p:nvSpPr>
        <p:spPr>
          <a:xfrm>
            <a:off x="0" y="4868863"/>
            <a:ext cx="395288" cy="1008062"/>
          </a:xfrm>
          <a:prstGeom prst="curv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43" name="Estrela de 7 Pontos 42"/>
          <p:cNvSpPr/>
          <p:nvPr/>
        </p:nvSpPr>
        <p:spPr>
          <a:xfrm>
            <a:off x="7596336" y="5445224"/>
            <a:ext cx="504056" cy="504056"/>
          </a:xfrm>
          <a:prstGeom prst="star7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3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12" grpId="0">
        <p:bldAsOne/>
      </p:bldGraphic>
      <p:bldGraphic spid="13" grpId="0">
        <p:bldAsOne/>
      </p:bldGraphic>
      <p:bldGraphic spid="14" grpId="0">
        <p:bldAsOne/>
      </p:bldGraphic>
      <p:bldGraphic spid="15" grpId="0">
        <p:bldAsOne/>
      </p:bldGraphic>
      <p:bldP spid="28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8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REDE CEGONHA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81A63CB8-BFF6-470E-BE42-04772F55DC2A}" type="slidenum">
              <a:rPr lang="pt-BR"/>
              <a:pPr>
                <a:defRPr/>
              </a:pPr>
              <a:t>14</a:t>
            </a:fld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23528" y="1628800"/>
            <a:ext cx="86423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Garantia 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do acolhimento com classificação de risco, ampliação do acesso e melhoria da qualidade do PRÉ-NATAL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Garantia 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de </a:t>
            </a:r>
            <a:r>
              <a:rPr lang="pt-BR" sz="2400" cap="all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vinculação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 da gestante à unidade de referência e ao transporte seguro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Garantia 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das boas práticas e segurança na atenção ao PARTO E NASCIMENTO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Garantia 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da atenção à saúde das </a:t>
            </a:r>
            <a:r>
              <a:rPr lang="pt-BR" sz="2400" cap="all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crianças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 de 0 a 24 meses com qualidade e resolutividade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2400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Garantia da ampliação </a:t>
            </a:r>
            <a:r>
              <a:rPr lang="pt-BR" sz="2400" dirty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do acesso ao PLANEJAMENTO REPRODUTIVO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2400" dirty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919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fundocegonh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Imagem 6" descr="centro de parto norm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4362725"/>
            <a:ext cx="2911040" cy="1646817"/>
          </a:xfrm>
          <a:prstGeom prst="rect">
            <a:avLst/>
          </a:prstGeom>
        </p:spPr>
      </p:pic>
      <p:pic>
        <p:nvPicPr>
          <p:cNvPr id="8" name="Imagem 7" descr="domicili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2744" y="357166"/>
            <a:ext cx="3069388" cy="1491665"/>
          </a:xfrm>
          <a:prstGeom prst="rect">
            <a:avLst/>
          </a:prstGeom>
        </p:spPr>
      </p:pic>
      <p:pic>
        <p:nvPicPr>
          <p:cNvPr id="10" name="Imagem 9" descr="maternidad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9736" y="3143207"/>
            <a:ext cx="2995734" cy="2571809"/>
          </a:xfrm>
          <a:prstGeom prst="rect">
            <a:avLst/>
          </a:prstGeom>
        </p:spPr>
      </p:pic>
      <p:pic>
        <p:nvPicPr>
          <p:cNvPr id="13" name="Imagem 12" descr="ambulanci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87248" y="0"/>
            <a:ext cx="800000" cy="736508"/>
          </a:xfrm>
          <a:prstGeom prst="rect">
            <a:avLst/>
          </a:prstGeom>
        </p:spPr>
      </p:pic>
      <p:pic>
        <p:nvPicPr>
          <p:cNvPr id="14" name="Imagem 13" descr="logo_rede_cegonha_transp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468502" y="4402342"/>
            <a:ext cx="3500462" cy="2625347"/>
          </a:xfrm>
          <a:prstGeom prst="rect">
            <a:avLst/>
          </a:prstGeom>
        </p:spPr>
      </p:pic>
      <p:pic>
        <p:nvPicPr>
          <p:cNvPr id="12" name="Imagem 11" descr="unidade basica de saud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720" y="500042"/>
            <a:ext cx="3090140" cy="1839711"/>
          </a:xfrm>
          <a:prstGeom prst="rect">
            <a:avLst/>
          </a:prstGeom>
        </p:spPr>
      </p:pic>
      <p:pic>
        <p:nvPicPr>
          <p:cNvPr id="11" name="Imagem 10" descr="maternidade de risc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95054" y="1979137"/>
            <a:ext cx="3742506" cy="2253141"/>
          </a:xfrm>
          <a:prstGeom prst="rect">
            <a:avLst/>
          </a:prstGeom>
        </p:spPr>
      </p:pic>
      <p:pic>
        <p:nvPicPr>
          <p:cNvPr id="6" name="Imagem 5" descr="casa da gestant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47319" y="3003569"/>
            <a:ext cx="2134585" cy="2328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83904E-6 C -0.00261 0.00347 -0.00573 0.00555 -0.00834 0.00902 C -0.01476 0.01758 -0.0066 0.01272 -0.01511 0.01642 C -0.01858 0.02313 -0.02049 0.0229 -0.02604 0.02544 C -0.03021 0.03377 -0.03802 0.03723 -0.04531 0.04001 C -0.05087 0.0451 -0.05538 0.04995 -0.06164 0.05296 C -0.06806 0.06522 -0.06041 0.05296 -0.06858 0.06013 C -0.08229 0.07239 -0.06407 0.0599 -0.07674 0.06938 C -0.08125 0.07262 -0.08611 0.07516 -0.09045 0.0784 C -0.0967 0.08303 -0.10018 0.08811 -0.10695 0.09112 C -0.11285 0.09644 -0.11789 0.10361 -0.12466 0.10569 C -0.12848 0.10893 -0.13316 0.10985 -0.13698 0.11309 C -0.14462 0.1198 -0.14931 0.12211 -0.15764 0.12581 C -0.17136 0.13853 -0.15035 0.12003 -0.16719 0.13136 C -0.1842 0.14269 -0.16893 0.13622 -0.17952 0.14038 C -0.18907 0.14894 -0.19879 0.15749 -0.20834 0.16605 C -0.2099 0.16744 -0.21077 0.17021 -0.21233 0.1716 C -0.21476 0.17368 -0.21789 0.17391 -0.22066 0.17507 C -0.22205 0.17623 -0.22309 0.17784 -0.22466 0.17877 C -0.22726 0.18039 -0.23299 0.18247 -0.23299 0.18247 C -0.2375 0.18663 -0.23872 0.19103 -0.24393 0.19334 C -0.24705 0.19611 -0.25764 0.20305 -0.26042 0.20606 C -0.26198 0.20768 -0.26285 0.20999 -0.26441 0.21161 C -0.26702 0.21439 -0.26997 0.21647 -0.27275 0.21901 C -0.27657 0.22225 -0.28507 0.22618 -0.28507 0.22618 C -0.29219 0.23289 -0.30139 0.23566 -0.30973 0.2389 C -0.3165 0.24838 -0.32622 0.25648 -0.33559 0.26087 C -0.34688 0.2759 -0.36164 0.28145 -0.37674 0.28654 C -0.3849 0.29325 -0.39479 0.29672 -0.40417 0.29926 C -0.40556 0.30042 -0.40677 0.30204 -0.40834 0.30296 C -0.40955 0.30389 -0.41129 0.30342 -0.41233 0.30481 C -0.41337 0.3062 -0.41285 0.30874 -0.41372 0.31013 C -0.41476 0.31175 -0.4165 0.31267 -0.41789 0.31383 C -0.42379 0.32562 -0.43646 0.33834 -0.4467 0.34297 C -0.44966 0.34574 -0.45191 0.34968 -0.45486 0.35222 C -0.45608 0.35338 -0.45764 0.35315 -0.45903 0.35407 C -0.4632 0.35685 -0.46719 0.36055 -0.47136 0.36309 C -0.47604 0.36587 -0.48316 0.36679 -0.48768 0.37049 C -0.49219 0.37419 -0.49636 0.3772 -0.50139 0.37951 C -0.50226 0.38136 -0.50278 0.3839 -0.50417 0.38506 C -0.50573 0.38645 -0.50799 0.38599 -0.50973 0.38691 C -0.51111 0.38784 -0.51233 0.38945 -0.51372 0.39038 C -0.51511 0.3913 -0.5165 0.39154 -0.51789 0.39223 C -0.51927 0.39408 -0.52049 0.39639 -0.52205 0.39778 C -0.52327 0.39894 -0.525 0.39847 -0.52604 0.39963 C -0.52726 0.40102 -0.52743 0.40379 -0.52882 0.40518 C -0.53229 0.40865 -0.53698 0.40865 -0.54115 0.4105 C -0.54271 0.41119 -0.54375 0.41327 -0.54532 0.4142 C -0.55434 0.42044 -0.56389 0.42784 -0.57396 0.43062 C -0.57848 0.43455 -0.58264 0.43756 -0.58768 0.43964 C -0.59584 0.44681 -0.60313 0.45375 -0.61233 0.45791 C -0.6191 0.46693 -0.62848 0.4704 -0.63698 0.47618 C -0.64375 0.4808 -0.64809 0.48982 -0.65486 0.49445 C -0.65782 0.49653 -0.66129 0.49676 -0.66441 0.49815 C -0.66789 0.50486 -0.66979 0.50463 -0.67535 0.50717 C -0.67674 0.51272 -0.6783 0.52451 -0.68229 0.52914 C -0.68473 0.53215 -0.69045 0.53654 -0.69045 0.53654 C -0.69323 0.54209 -0.69462 0.54741 -0.6974 0.55296 C -0.69775 0.55481 -0.69792 0.55666 -0.69861 0.55828 C -0.69931 0.56036 -0.70174 0.56175 -0.70139 0.56383 C -0.70122 0.56522 -0.69045 0.57169 -0.68907 0.57285 C -0.68577 0.57932 -0.68368 0.58141 -0.67813 0.58395 C -0.67622 0.59112 -0.67396 0.59251 -0.66858 0.59482 C -0.66146 0.6043 -0.65834 0.60222 -0.64792 0.60037 C -0.64653 0.59968 -0.64514 0.59945 -0.64393 0.59852 C -0.64236 0.5976 -0.64132 0.59574 -0.63976 0.59482 C -0.63716 0.5932 -0.6316 0.59112 -0.6316 0.59112 C -0.629 0.58788 -0.62552 0.5858 -0.62327 0.5821 C -0.6224 0.58048 -0.62275 0.57817 -0.62205 0.57655 C -0.62136 0.5747 -0.61927 0.57123 -0.61927 0.57123 L -0.64115 0.59482 " pathEditMode="relative" ptsTypes="fffffffffffffffffffffffffffffffffffffffffffffffffffffffffffffffffffff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1114425" y="1844675"/>
            <a:ext cx="3124200" cy="1008063"/>
          </a:xfrm>
          <a:prstGeom prst="roundRect">
            <a:avLst/>
          </a:prstGeom>
          <a:noFill/>
          <a:ln>
            <a:solidFill>
              <a:srgbClr val="733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chemeClr val="accent6">
                    <a:lumMod val="75000"/>
                  </a:schemeClr>
                </a:solidFill>
              </a:rPr>
              <a:t>LINHA DE CUIDADO CÂNCER DE MAMA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4371975" y="1844675"/>
            <a:ext cx="4173538" cy="1008063"/>
          </a:xfrm>
          <a:prstGeom prst="roundRect">
            <a:avLst/>
          </a:prstGeom>
          <a:noFill/>
          <a:ln>
            <a:solidFill>
              <a:srgbClr val="733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solidFill>
                  <a:schemeClr val="accent6">
                    <a:lumMod val="75000"/>
                  </a:schemeClr>
                </a:solidFill>
              </a:rPr>
              <a:t>LINHA DE CUIDADO </a:t>
            </a:r>
          </a:p>
          <a:p>
            <a:pPr algn="ctr">
              <a:defRPr/>
            </a:pPr>
            <a:r>
              <a:rPr lang="pt-BR" sz="2400" b="1" dirty="0">
                <a:solidFill>
                  <a:schemeClr val="accent6">
                    <a:lumMod val="75000"/>
                  </a:schemeClr>
                </a:solidFill>
              </a:rPr>
              <a:t>CÂNCER DE COLO DO ÚTERO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900113" y="4365625"/>
            <a:ext cx="7510462" cy="129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b="1" dirty="0">
                <a:solidFill>
                  <a:srgbClr val="733B95"/>
                </a:solidFill>
              </a:rPr>
              <a:t>Implica na organização de um conjunto de ações e serviços de saúde, estruturados com base em critérios epidemiológicos e de regionalização para dar conta dos desafios atuais onde os quadros relativos aos cânceres de mama e colo do útero são de alta relevância epidemiológica e social.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082675" y="765175"/>
            <a:ext cx="7543800" cy="8366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200" b="1" dirty="0">
                <a:solidFill>
                  <a:srgbClr val="733B95"/>
                </a:solidFill>
              </a:rPr>
              <a:t>REDE DE ATENÇÃO ONCOLÓGICA</a:t>
            </a:r>
          </a:p>
        </p:txBody>
      </p:sp>
      <p:sp>
        <p:nvSpPr>
          <p:cNvPr id="2" name="Retângulo 1"/>
          <p:cNvSpPr/>
          <p:nvPr/>
        </p:nvSpPr>
        <p:spPr>
          <a:xfrm>
            <a:off x="1403350" y="2908300"/>
            <a:ext cx="2286000" cy="1200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>
                <a:solidFill>
                  <a:schemeClr val="accent4"/>
                </a:solidFill>
                <a:cs typeface="+mn-cs"/>
              </a:rPr>
              <a:t>Prevenção, Detecção Precoce e Tratamento Oportuno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03800" y="2924175"/>
            <a:ext cx="3060700" cy="1201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>
                <a:solidFill>
                  <a:schemeClr val="accent4"/>
                </a:solidFill>
                <a:cs typeface="+mn-cs"/>
              </a:rPr>
              <a:t>Prevenção, Diagnóstico e Tratamento das Lesões Precursoras do Colo do Útero</a:t>
            </a:r>
          </a:p>
        </p:txBody>
      </p:sp>
    </p:spTree>
    <p:extLst>
      <p:ext uri="{BB962C8B-B14F-4D97-AF65-F5344CB8AC3E}">
        <p14:creationId xmlns:p14="http://schemas.microsoft.com/office/powerpoint/2010/main" val="339970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23528" y="2047168"/>
            <a:ext cx="8424936" cy="3096344"/>
          </a:xfrm>
        </p:spPr>
        <p:txBody>
          <a:bodyPr>
            <a:noAutofit/>
          </a:bodyPr>
          <a:lstStyle/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Promoção e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prevenção: acidentes de trânsito e violência doméstica</a:t>
            </a:r>
            <a:endParaRPr lang="pt-BR" sz="2000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Atenção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primária </a:t>
            </a:r>
            <a:endParaRPr lang="pt-BR" sz="2000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UPA e outros serviços com funcionamento 24 h</a:t>
            </a: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SAMU 192 </a:t>
            </a: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Portas hospitalares de atenção às urgências </a:t>
            </a:r>
            <a:endParaRPr lang="pt-BR" sz="2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Enfermarias de Retaguarda e Unidades de Cuidados Intensivos</a:t>
            </a: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Inovações tecnológicas nas linhas de cuidado prioritárias</a:t>
            </a:r>
          </a:p>
          <a:p>
            <a:pPr algn="l">
              <a:buClr>
                <a:schemeClr val="tx1"/>
              </a:buClr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pitchFamily="34" charset="0"/>
              </a:rPr>
              <a:t>Atenção domiciliar</a:t>
            </a:r>
            <a:endParaRPr lang="pt-BR" sz="2000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287016" y="5445224"/>
            <a:ext cx="885698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pt-BR" sz="2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Acolhimento com classificação</a:t>
            </a:r>
            <a:br>
              <a:rPr lang="pt-BR" sz="2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</a:br>
            <a:r>
              <a:rPr lang="pt-BR" sz="2400" b="1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de risco e resolutividade</a:t>
            </a:r>
            <a:endParaRPr lang="pt-BR" sz="2400" b="1" dirty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9512" y="836712"/>
            <a:ext cx="89644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COMPONENTES E INTERFACES DA </a:t>
            </a:r>
          </a:p>
          <a:p>
            <a:pPr algn="ctr"/>
            <a:r>
              <a:rPr lang="pt-BR" sz="2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REDE DE ATENÇÃO ÀS URGÊNCIAS E EMERGÊNCIAS - RUE</a:t>
            </a:r>
            <a:endParaRPr lang="pt-BR" sz="2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4139952" y="4797152"/>
            <a:ext cx="936104" cy="46772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2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 descr="cidade_REDE_DE_ATENCAO_URGENCI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7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411760" y="4437112"/>
            <a:ext cx="4320480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267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24680"/>
            <a:ext cx="8229600" cy="4643437"/>
          </a:xfrm>
        </p:spPr>
        <p:txBody>
          <a:bodyPr rtlCol="0">
            <a:no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</a:rPr>
              <a:t>Implementação da Rede de Atenção Psicossocial:</a:t>
            </a:r>
          </a:p>
          <a:p>
            <a:pPr algn="just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dirty="0" smtClean="0"/>
              <a:t>Ampliação do acesso à rede de atenção integral à saúde mental</a:t>
            </a:r>
          </a:p>
          <a:p>
            <a:pPr algn="just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000" dirty="0" smtClean="0"/>
          </a:p>
          <a:p>
            <a:pPr algn="just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dirty="0" smtClean="0"/>
              <a:t>Qualificação da rede de atenção integral à saúde mental</a:t>
            </a:r>
          </a:p>
          <a:p>
            <a:pPr algn="just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000" dirty="0" smtClean="0"/>
          </a:p>
          <a:p>
            <a:pPr algn="just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dirty="0" smtClean="0"/>
              <a:t>Ações de prevenção e de redução de danos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483768" y="4654877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Serviços diferentes para as 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diferentes necessidades.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19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 Redes de Atenção à Saúde: Integralidade e Acesso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340710"/>
            <a:ext cx="8856984" cy="44646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600" dirty="0" smtClean="0"/>
          </a:p>
          <a:p>
            <a:r>
              <a:rPr lang="pt-BR" sz="3600" dirty="0" smtClean="0"/>
              <a:t>RAS só tem sentido se garantir integralidade</a:t>
            </a:r>
          </a:p>
          <a:p>
            <a:pPr marL="0" indent="0">
              <a:buNone/>
            </a:pPr>
            <a:endParaRPr lang="pt-BR" sz="3600" dirty="0"/>
          </a:p>
          <a:p>
            <a:r>
              <a:rPr lang="pt-BR" sz="3600" dirty="0" smtClean="0"/>
              <a:t>Acesso: Portas de Entrada qualificadas e Regulação (equidade e continuidade do cuidado)</a:t>
            </a:r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331000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lavia.barbachan\AppData\Local\Microsoft\Windows\Temporary Internet Files\Content.Outlook\3981Z7PM\DSC_000 copy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10" y="1412720"/>
            <a:ext cx="10313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1550" y="3284980"/>
            <a:ext cx="7272338" cy="3168440"/>
          </a:xfrm>
        </p:spPr>
        <p:txBody>
          <a:bodyPr/>
          <a:lstStyle/>
          <a:p>
            <a:pPr algn="ctr" eaLnBrk="1" hangingPunct="1"/>
            <a:r>
              <a:rPr lang="pt-BR" sz="5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/>
            </a:r>
            <a:br>
              <a:rPr lang="pt-BR" sz="5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5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OBRIGADO!</a:t>
            </a:r>
            <a:br>
              <a:rPr lang="pt-BR" sz="5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5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/>
            </a:r>
            <a:br>
              <a:rPr lang="pt-BR" sz="54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cs typeface="Arial" charset="0"/>
              </a:rPr>
            </a:br>
            <a:r>
              <a:rPr lang="pt-BR" sz="5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mbria" pitchFamily="18" charset="0"/>
                <a:cs typeface="Arial" charset="0"/>
              </a:rPr>
              <a:t/>
            </a:r>
            <a:br>
              <a:rPr lang="pt-BR" sz="5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mbria" pitchFamily="18" charset="0"/>
                <a:cs typeface="Arial" charset="0"/>
              </a:rPr>
            </a:br>
            <a:endParaRPr lang="pt-BR" sz="5400" dirty="0" smtClean="0">
              <a:solidFill>
                <a:schemeClr val="accent6">
                  <a:lumMod val="60000"/>
                  <a:lumOff val="40000"/>
                </a:schemeClr>
              </a:solidFill>
              <a:latin typeface="Cambr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26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7429</TotalTime>
  <Words>1027</Words>
  <Application>Microsoft Office PowerPoint</Application>
  <PresentationFormat>Apresentação na tela (4:3)</PresentationFormat>
  <Paragraphs>209</Paragraphs>
  <Slides>21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AS REDES DE ATENÇÃO À SAÚDE: escolhas para a integralidade e garantia de acesso  </vt:lpstr>
      <vt:lpstr>DIRETRIZ DO MS</vt:lpstr>
      <vt:lpstr>AS REDES DE ATENÇÃO À SAÚDE</vt:lpstr>
      <vt:lpstr>DESCRIÇÃO DO CONCEITO</vt:lpstr>
      <vt:lpstr>AS CARACTERÍSTICAS DA RAS</vt:lpstr>
      <vt:lpstr>OS ELEMENTOS CONSTITUTIVOS DA RAS</vt:lpstr>
      <vt:lpstr>OPÇÃO CONCEITUAL RAS</vt:lpstr>
      <vt:lpstr>A CONSTRUÇÃO DA RAS: IMPLANTAÇÃO</vt:lpstr>
      <vt:lpstr>A IMPLANTAÇÃO DA RAS </vt:lpstr>
      <vt:lpstr>AS REDES DE ATENÇÃO À SAÚDE</vt:lpstr>
      <vt:lpstr>AS REDES DE ATENÇÃO À SAÚDE</vt:lpstr>
      <vt:lpstr>ATENÇÃO BÁSICA COMO ORDENADORA  E  COORDENADORA DO CUIDADO    Acolhimento, ampliação do acesso, integralidade da atenção, implantação de diretrizes clínicas, vinculação e identificação de risco  INICIATIVAS: - Programa Nacional de Melhoria do Acesso e da Qualidade na Atenção Básica - Programa de Requalificação das UBS - Programa Academia da Saúde - Melhor em Casa - Salas de Observação</vt:lpstr>
      <vt:lpstr>OPERACIONALIZAÇÃO DA REDE</vt:lpstr>
      <vt:lpstr>REDE CEGONHA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Redes de Atenção à Saúde: Integralidade e Acesso</vt:lpstr>
      <vt:lpstr> OBRIGADO!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Implementação da Rede de Atenção às Urgências e Emergências – RUE</dc:title>
  <dc:creator>André Luiz Santiago Malta Mar</dc:creator>
  <cp:lastModifiedBy>Abrasco</cp:lastModifiedBy>
  <cp:revision>898</cp:revision>
  <cp:lastPrinted>2011-10-25T22:59:21Z</cp:lastPrinted>
  <dcterms:created xsi:type="dcterms:W3CDTF">2011-04-28T21:11:58Z</dcterms:created>
  <dcterms:modified xsi:type="dcterms:W3CDTF">2013-06-19T15:01:02Z</dcterms:modified>
</cp:coreProperties>
</file>